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0"/>
  </p:notesMasterIdLst>
  <p:handoutMasterIdLst>
    <p:handoutMasterId r:id="rId31"/>
  </p:handoutMasterIdLst>
  <p:sldIdLst>
    <p:sldId id="353" r:id="rId5"/>
    <p:sldId id="259" r:id="rId6"/>
    <p:sldId id="351" r:id="rId7"/>
    <p:sldId id="269" r:id="rId8"/>
    <p:sldId id="271" r:id="rId9"/>
    <p:sldId id="262" r:id="rId10"/>
    <p:sldId id="356" r:id="rId11"/>
    <p:sldId id="339" r:id="rId12"/>
    <p:sldId id="322" r:id="rId13"/>
    <p:sldId id="358" r:id="rId14"/>
    <p:sldId id="340" r:id="rId15"/>
    <p:sldId id="341" r:id="rId16"/>
    <p:sldId id="342" r:id="rId17"/>
    <p:sldId id="357" r:id="rId18"/>
    <p:sldId id="344" r:id="rId19"/>
    <p:sldId id="345" r:id="rId20"/>
    <p:sldId id="355" r:id="rId21"/>
    <p:sldId id="274" r:id="rId22"/>
    <p:sldId id="346" r:id="rId23"/>
    <p:sldId id="347" r:id="rId24"/>
    <p:sldId id="348" r:id="rId25"/>
    <p:sldId id="266" r:id="rId26"/>
    <p:sldId id="349" r:id="rId27"/>
    <p:sldId id="350" r:id="rId28"/>
    <p:sldId id="354"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262"/>
            <p14:sldId id="356"/>
            <p14:sldId id="339"/>
            <p14:sldId id="322"/>
            <p14:sldId id="358"/>
            <p14:sldId id="340"/>
            <p14:sldId id="341"/>
            <p14:sldId id="342"/>
            <p14:sldId id="357"/>
            <p14:sldId id="344"/>
            <p14:sldId id="345"/>
            <p14:sldId id="355"/>
            <p14:sldId id="274"/>
            <p14:sldId id="346"/>
            <p14:sldId id="347"/>
            <p14:sldId id="348"/>
            <p14:sldId id="266"/>
            <p14:sldId id="349"/>
            <p14:sldId id="350"/>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4" autoAdjust="0"/>
    <p:restoredTop sz="87895" autoAdjust="0"/>
  </p:normalViewPr>
  <p:slideViewPr>
    <p:cSldViewPr snapToGrid="0" snapToObjects="1">
      <p:cViewPr>
        <p:scale>
          <a:sx n="125" d="100"/>
          <a:sy n="125" d="100"/>
        </p:scale>
        <p:origin x="-176" y="64"/>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10/31/16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10/31/16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build a </a:t>
            </a:r>
            <a:r>
              <a:rPr lang="en-US" dirty="0" err="1" smtClean="0"/>
              <a:t>Microservices</a:t>
            </a:r>
            <a:r>
              <a:rPr lang="en-US" dirty="0" smtClean="0"/>
              <a:t> architecture at scale requires a platform</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Distributed systems are HARD</a:t>
            </a: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Transformation</a:t>
            </a:r>
          </a:p>
          <a:p>
            <a:pPr marL="457200" indent="-457200">
              <a:lnSpc>
                <a:spcPct val="113000"/>
              </a:lnSpc>
              <a:buFont typeface="Arial"/>
              <a:buChar char="•"/>
            </a:pPr>
            <a:r>
              <a:rPr lang="en-US" sz="1200" dirty="0" smtClean="0">
                <a:solidFill>
                  <a:srgbClr val="262626"/>
                </a:solidFill>
              </a:rPr>
              <a:t>----- Meeting Notes (2/24/16 13:58) -----</a:t>
            </a:r>
          </a:p>
          <a:p>
            <a:pPr marL="457200" indent="-457200">
              <a:lnSpc>
                <a:spcPct val="113000"/>
              </a:lnSpc>
              <a:buFont typeface="Arial"/>
              <a:buChar char="•"/>
            </a:pPr>
            <a:r>
              <a:rPr lang="en-US" sz="1200" dirty="0" smtClean="0">
                <a:solidFill>
                  <a:srgbClr val="262626"/>
                </a:solidFill>
              </a:rPr>
              <a:t>Dependency Map</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Go to </a:t>
            </a:r>
            <a:r>
              <a:rPr lang="en-US" sz="1400" dirty="0" err="1" smtClean="0"/>
              <a:t>start.spring.io</a:t>
            </a:r>
            <a:r>
              <a:rPr lang="en-US" sz="1400" baseline="0" dirty="0" smtClean="0"/>
              <a:t> and create an app </a:t>
            </a:r>
          </a:p>
          <a:p>
            <a:r>
              <a:rPr lang="en-US" sz="1400" baseline="0" dirty="0" smtClean="0"/>
              <a:t>Discuss the </a:t>
            </a:r>
            <a:r>
              <a:rPr lang="en-US" sz="1400" baseline="0" dirty="0" err="1" smtClean="0"/>
              <a:t>Gradle</a:t>
            </a:r>
            <a:r>
              <a:rPr lang="en-US" sz="1400" baseline="0" dirty="0" smtClean="0"/>
              <a:t>/Maven file dependencies</a:t>
            </a:r>
          </a:p>
          <a:p>
            <a:endParaRPr lang="en-US" sz="1400" baseline="0" dirty="0" smtClean="0"/>
          </a:p>
          <a:p>
            <a:r>
              <a:rPr lang="en-US" sz="1400" baseline="0" dirty="0" smtClean="0"/>
              <a:t>Show Fortune Teller</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So if you’re interested in incubating</a:t>
            </a:r>
            <a:r>
              <a:rPr lang="en-US" sz="1100" baseline="0" dirty="0" smtClean="0">
                <a:solidFill>
                  <a:schemeClr val="dk1"/>
                </a:solidFill>
                <a:latin typeface="Verdana"/>
                <a:ea typeface="Verdana"/>
                <a:cs typeface="Verdana"/>
                <a:sym typeface="Verdana"/>
              </a:rPr>
              <a:t> microservices, how do you get there? These designs there were until recently, exclusively the domain of the </a:t>
            </a:r>
            <a:r>
              <a:rPr lang="en-US" sz="1100" baseline="0" dirty="0" err="1" smtClean="0">
                <a:solidFill>
                  <a:schemeClr val="dk1"/>
                </a:solidFill>
                <a:latin typeface="Verdana"/>
                <a:ea typeface="Verdana"/>
                <a:cs typeface="Verdana"/>
                <a:sym typeface="Verdana"/>
              </a:rPr>
              <a:t>Googles</a:t>
            </a:r>
            <a:r>
              <a:rPr lang="en-US" sz="1100" baseline="0" dirty="0" smtClean="0">
                <a:solidFill>
                  <a:schemeClr val="dk1"/>
                </a:solidFill>
                <a:latin typeface="Verdana"/>
                <a:ea typeface="Verdana"/>
                <a:cs typeface="Verdana"/>
                <a:sym typeface="Verdana"/>
              </a:rPr>
              <a:t>, </a:t>
            </a:r>
            <a:r>
              <a:rPr lang="en-US" sz="1100" baseline="0" dirty="0" err="1" smtClean="0">
                <a:solidFill>
                  <a:schemeClr val="dk1"/>
                </a:solidFill>
                <a:latin typeface="Verdana"/>
                <a:ea typeface="Verdana"/>
                <a:cs typeface="Verdana"/>
                <a:sym typeface="Verdana"/>
              </a:rPr>
              <a:t>eBbays</a:t>
            </a:r>
            <a:r>
              <a:rPr lang="en-US" sz="1100" baseline="0" dirty="0" smtClean="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 If you’re a Java shop, there are some great OSS tools available. </a:t>
            </a:r>
            <a:r>
              <a:rPr lang="en-US" sz="1100" dirty="0" smtClean="0">
                <a:solidFill>
                  <a:schemeClr val="dk1"/>
                </a:solidFill>
                <a:latin typeface="Verdana"/>
                <a:ea typeface="Verdana"/>
                <a:cs typeface="Verdana"/>
                <a:sym typeface="Verdana"/>
              </a:rPr>
              <a:t>Spring is #1 Enterprise Java App </a:t>
            </a:r>
            <a:r>
              <a:rPr lang="en-US" sz="1100" dirty="0" err="1" smtClean="0">
                <a:solidFill>
                  <a:schemeClr val="dk1"/>
                </a:solidFill>
                <a:latin typeface="Verdana"/>
                <a:ea typeface="Verdana"/>
                <a:cs typeface="Verdana"/>
                <a:sym typeface="Verdana"/>
              </a:rPr>
              <a:t>Dev</a:t>
            </a:r>
            <a:r>
              <a:rPr lang="en-US" sz="1100" dirty="0" smtClean="0">
                <a:solidFill>
                  <a:schemeClr val="dk1"/>
                </a:solidFill>
                <a:latin typeface="Verdana"/>
                <a:ea typeface="Verdana"/>
                <a:cs typeface="Verdana"/>
                <a:sym typeface="Verdana"/>
              </a:rPr>
              <a:t> Framework. Everything is</a:t>
            </a:r>
            <a:r>
              <a:rPr lang="en-US" sz="1100" baseline="0" dirty="0" smtClean="0">
                <a:solidFill>
                  <a:schemeClr val="dk1"/>
                </a:solidFill>
                <a:latin typeface="Verdana"/>
                <a:ea typeface="Verdana"/>
                <a:cs typeface="Verdana"/>
                <a:sym typeface="Verdana"/>
              </a:rPr>
              <a:t> </a:t>
            </a:r>
            <a:r>
              <a:rPr lang="en-US" sz="1100" dirty="0" smtClean="0">
                <a:solidFill>
                  <a:schemeClr val="dk1"/>
                </a:solidFill>
                <a:latin typeface="Verdana"/>
                <a:ea typeface="Verdana"/>
                <a:cs typeface="Verdana"/>
                <a:sym typeface="Verdana"/>
              </a:rPr>
              <a:t>open source.</a:t>
            </a:r>
          </a:p>
          <a:p>
            <a:pPr>
              <a:buClr>
                <a:schemeClr val="dk1"/>
              </a:buClr>
              <a:buSzPct val="25000"/>
            </a:pPr>
            <a:endParaRPr lang="en-US" sz="110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dirty="0" smtClean="0">
                <a:solidFill>
                  <a:schemeClr val="dk1"/>
                </a:solidFill>
                <a:latin typeface="Verdana"/>
                <a:ea typeface="Verdana"/>
                <a:cs typeface="Verdana"/>
                <a:sym typeface="Verdana"/>
              </a:rPr>
              <a:t>The Spring Cloud</a:t>
            </a:r>
            <a:r>
              <a:rPr lang="en-US" sz="1100" baseline="0" dirty="0" smtClean="0">
                <a:solidFill>
                  <a:schemeClr val="dk1"/>
                </a:solidFill>
                <a:latin typeface="Verdana"/>
                <a:ea typeface="Verdana"/>
                <a:cs typeface="Verdana"/>
                <a:sym typeface="Verdana"/>
              </a:rPr>
              <a:t> adds distributed system components for </a:t>
            </a:r>
            <a:r>
              <a:rPr lang="en-US" sz="1100" dirty="0" smtClean="0">
                <a:solidFill>
                  <a:schemeClr val="dk1"/>
                </a:solidFill>
                <a:latin typeface="Verdana"/>
                <a:ea typeface="Verdana"/>
                <a:cs typeface="Verdana"/>
                <a:sym typeface="Verdana"/>
              </a:rPr>
              <a:t>configuration management, service discovery, circuit breakers</a:t>
            </a:r>
            <a:r>
              <a:rPr lang="en-US" sz="1100" baseline="0" dirty="0" smtClean="0">
                <a:solidFill>
                  <a:schemeClr val="dk1"/>
                </a:solidFill>
                <a:latin typeface="Verdana"/>
                <a:ea typeface="Verdana"/>
                <a:cs typeface="Verdana"/>
                <a:sym typeface="Verdana"/>
              </a:rPr>
              <a:t> and more.</a:t>
            </a:r>
          </a:p>
          <a:p>
            <a:pPr>
              <a:spcBef>
                <a:spcPts val="1189"/>
              </a:spcBef>
              <a:buClr>
                <a:schemeClr val="dk1"/>
              </a:buClr>
              <a:buSzPct val="25000"/>
            </a:pPr>
            <a:r>
              <a:rPr lang="en-US" sz="1100" dirty="0" smtClean="0">
                <a:solidFill>
                  <a:schemeClr val="dk1"/>
                </a:solidFill>
                <a:latin typeface="Verdana"/>
                <a:ea typeface="Verdana"/>
                <a:cs typeface="Verdana"/>
                <a:sym typeface="Verdana"/>
              </a:rPr>
              <a:t>It’s </a:t>
            </a:r>
            <a:r>
              <a:rPr lang="en-US" sz="1100" dirty="0">
                <a:solidFill>
                  <a:schemeClr val="dk1"/>
                </a:solidFill>
                <a:latin typeface="Verdana"/>
                <a:ea typeface="Verdana"/>
                <a:cs typeface="Verdana"/>
                <a:sym typeface="Verdana"/>
              </a:rPr>
              <a:t>platform aware and provides an integrated spectrum of </a:t>
            </a:r>
            <a:r>
              <a:rPr lang="en-US" sz="1100" dirty="0" smtClean="0">
                <a:solidFill>
                  <a:schemeClr val="dk1"/>
                </a:solidFill>
                <a:latin typeface="Verdana"/>
                <a:ea typeface="Verdana"/>
                <a:cs typeface="Verdana"/>
                <a:sym typeface="Verdana"/>
              </a:rPr>
              <a:t>opinions. Convention </a:t>
            </a:r>
            <a:r>
              <a:rPr lang="en-US" sz="1100" dirty="0">
                <a:solidFill>
                  <a:schemeClr val="dk1"/>
                </a:solidFill>
                <a:latin typeface="Verdana"/>
                <a:ea typeface="Verdana"/>
                <a:cs typeface="Verdana"/>
                <a:sym typeface="Verdana"/>
              </a:rPr>
              <a:t>over configuration </a:t>
            </a:r>
            <a:r>
              <a:rPr lang="en-US" sz="1100" dirty="0" smtClean="0">
                <a:solidFill>
                  <a:schemeClr val="dk1"/>
                </a:solidFill>
                <a:latin typeface="Verdana"/>
                <a:ea typeface="Verdana"/>
                <a:cs typeface="Verdana"/>
                <a:sym typeface="Verdana"/>
              </a:rPr>
              <a:t>.</a:t>
            </a:r>
          </a:p>
          <a:p>
            <a:pPr>
              <a:spcBef>
                <a:spcPts val="1189"/>
              </a:spcBef>
              <a:buClr>
                <a:schemeClr val="dk1"/>
              </a:buClr>
              <a:buSzPct val="25000"/>
            </a:pPr>
            <a:r>
              <a:rPr lang="en-US" sz="1100" dirty="0" smtClean="0">
                <a:solidFill>
                  <a:schemeClr val="dk1"/>
                </a:solidFill>
                <a:latin typeface="Verdana"/>
                <a:ea typeface="Verdana"/>
                <a:cs typeface="Verdana"/>
                <a:sym typeface="Verdana"/>
              </a:rPr>
              <a:t>We’ve packaged these components up so</a:t>
            </a:r>
            <a:r>
              <a:rPr lang="en-US" sz="1100" baseline="0" dirty="0" smtClean="0">
                <a:solidFill>
                  <a:schemeClr val="dk1"/>
                </a:solidFill>
                <a:latin typeface="Verdana"/>
                <a:ea typeface="Verdana"/>
                <a:cs typeface="Verdana"/>
                <a:sym typeface="Verdana"/>
              </a:rPr>
              <a:t> your developers can run them on the platform as attachable backing services. It’s built into our Spring Cloud tile.</a:t>
            </a: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r>
              <a:rPr lang="en-US" sz="1100" dirty="0" smtClean="0">
                <a:solidFill>
                  <a:schemeClr val="dk1"/>
                </a:solidFill>
                <a:latin typeface="Verdana"/>
                <a:ea typeface="Verdana"/>
                <a:cs typeface="Verdana"/>
                <a:sym typeface="Verdana"/>
              </a:rPr>
              <a:t>Finally, Spring Boot adds Rails-like packaging and lightweight</a:t>
            </a:r>
            <a:r>
              <a:rPr lang="en-US" sz="1100" baseline="0" dirty="0" smtClean="0">
                <a:solidFill>
                  <a:schemeClr val="dk1"/>
                </a:solidFill>
                <a:latin typeface="Verdana"/>
                <a:ea typeface="Verdana"/>
                <a:cs typeface="Verdana"/>
                <a:sym typeface="Verdana"/>
              </a:rPr>
              <a:t> app server so your </a:t>
            </a:r>
            <a:r>
              <a:rPr lang="en-US" sz="1100" baseline="0" dirty="0" err="1" smtClean="0">
                <a:solidFill>
                  <a:schemeClr val="dk1"/>
                </a:solidFill>
                <a:latin typeface="Verdana"/>
                <a:ea typeface="Verdana"/>
                <a:cs typeface="Verdana"/>
                <a:sym typeface="Verdana"/>
              </a:rPr>
              <a:t>devs</a:t>
            </a: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We have talked about Cloud Native</a:t>
            </a:r>
          </a:p>
          <a:p>
            <a:pPr>
              <a:buClr>
                <a:schemeClr val="dk1"/>
              </a:buClr>
              <a:buSzPct val="25000"/>
            </a:pPr>
            <a:r>
              <a:rPr lang="en-US" sz="1100" baseline="0" dirty="0" smtClean="0">
                <a:solidFill>
                  <a:schemeClr val="dk1"/>
                </a:solidFill>
                <a:latin typeface="Verdana"/>
                <a:ea typeface="Verdana"/>
                <a:cs typeface="Verdana"/>
                <a:sym typeface="Verdana"/>
              </a:rPr>
              <a:t>What are the layers that make up a Cloud Native Maturity Model</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By developing their own tools, frameworks and platforms</a:t>
            </a:r>
          </a:p>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Google built Kubernetes, their own build server, </a:t>
            </a: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Netflix pioneered Netflix OSS, Chaos Monkey, a huge array of monitoring tools</a:t>
            </a:r>
          </a:p>
          <a:p>
            <a:r>
              <a:rPr lang="en-US" dirty="0" smtClean="0"/>
              <a:t>Amazon</a:t>
            </a:r>
            <a:r>
              <a:rPr lang="en-US" baseline="0" dirty="0" smtClean="0"/>
              <a:t> productized the internal platform for their online retailer. That public cloud product line is now bigger than their retail arm.</a:t>
            </a:r>
          </a:p>
          <a:p>
            <a:endParaRPr lang="en-US" baseline="0" dirty="0" smtClean="0"/>
          </a:p>
          <a:p>
            <a:r>
              <a:rPr lang="en-US" baseline="0" dirty="0" smtClean="0"/>
              <a:t>They are the original Cloud Natives</a:t>
            </a:r>
          </a:p>
          <a:p>
            <a:r>
              <a:rPr lang="en-US" baseline="0" dirty="0" smtClean="0"/>
              <a:t>John J. </a:t>
            </a:r>
            <a:r>
              <a:rPr lang="en-US" baseline="0" dirty="0" err="1" smtClean="0"/>
              <a:t>Legere</a:t>
            </a:r>
            <a:r>
              <a:rPr lang="en-US" baseline="0" dirty="0" smtClean="0"/>
              <a:t> is an American businessman who is the chief executive officer and president of T-Mobile</a:t>
            </a:r>
          </a:p>
          <a:p>
            <a:endParaRPr lang="en-US" baseline="0" dirty="0" smtClean="0"/>
          </a:p>
          <a:p>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We’re</a:t>
            </a:r>
            <a:r>
              <a:rPr lang="en-US" sz="1100" baseline="0" dirty="0" smtClean="0">
                <a:solidFill>
                  <a:schemeClr val="dk1"/>
                </a:solidFill>
                <a:latin typeface="Verdana"/>
                <a:ea typeface="Verdana"/>
                <a:cs typeface="Verdana"/>
                <a:sym typeface="Verdana"/>
              </a:rPr>
              <a:t> seeing companies like like Lockheed Martin, BMW and Philips that are incubating cloud-native design in their organizations. These companies are shipping apps to production.</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buSzPct val="25000"/>
            </a:pPr>
            <a:r>
              <a:rPr lang="en-US" sz="1100" dirty="0">
                <a:solidFill>
                  <a:schemeClr val="dk1"/>
                </a:solidFill>
                <a:latin typeface="Verdana"/>
                <a:ea typeface="Verdana"/>
                <a:cs typeface="Verdana"/>
                <a:sym typeface="Verdana"/>
              </a:rPr>
              <a:t>Source: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emf"/><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1" Type="http://schemas.openxmlformats.org/officeDocument/2006/relationships/image" Target="../media/image38.jpeg"/><Relationship Id="rId12" Type="http://schemas.openxmlformats.org/officeDocument/2006/relationships/image" Target="../media/image39.jpeg"/><Relationship Id="rId13"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0.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emf"/><Relationship Id="rId8" Type="http://schemas.openxmlformats.org/officeDocument/2006/relationships/image" Target="../media/image35.emf"/><Relationship Id="rId9" Type="http://schemas.openxmlformats.org/officeDocument/2006/relationships/image" Target="../media/image36.png"/><Relationship Id="rId10"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jpg"/><Relationship Id="rId1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0.emf"/><Relationship Id="rId4" Type="http://schemas.openxmlformats.org/officeDocument/2006/relationships/image" Target="../media/image34.emf"/><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jpeg"/><Relationship Id="rId13" Type="http://schemas.openxmlformats.org/officeDocument/2006/relationships/image" Target="../media/image39.jpeg"/><Relationship Id="rId14"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4.emf"/><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dirty="0">
                <a:solidFill>
                  <a:schemeClr val="bg1"/>
                </a:solidFill>
                <a:effectLst>
                  <a:outerShdw blurRad="50800" dist="38100" dir="5400000" algn="t" rotWithShape="0">
                    <a:prstClr val="black">
                      <a:alpha val="40000"/>
                    </a:prstClr>
                  </a:outerShdw>
                </a:effectLst>
                <a:cs typeface="Arial"/>
              </a:rPr>
              <a:t>with Spring and Cloud Foundry</a:t>
            </a:r>
          </a:p>
        </p:txBody>
      </p:sp>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p:txBody>
          <a:bodyPr/>
          <a:lstStyle/>
          <a:p>
            <a:pPr lvl="0"/>
            <a:r>
              <a:rPr lang="en-US" sz="3200" b="0" dirty="0">
                <a:solidFill>
                  <a:schemeClr val="accent1"/>
                </a:solidFill>
              </a:rPr>
              <a:t>Trend towards new lightweight architectures</a:t>
            </a:r>
            <a:br>
              <a:rPr lang="en-US" sz="3200" b="0" dirty="0">
                <a:solidFill>
                  <a:schemeClr val="accent1"/>
                </a:solidFill>
              </a:rPr>
            </a:br>
            <a:endParaRPr lang="en-US" sz="3200" b="0" dirty="0">
              <a:solidFill>
                <a:schemeClr val="accent1"/>
              </a:solidFill>
            </a:endParaRPr>
          </a:p>
        </p:txBody>
      </p:sp>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Tree>
    <p:extLst>
      <p:ext uri="{BB962C8B-B14F-4D97-AF65-F5344CB8AC3E}">
        <p14:creationId xmlns:p14="http://schemas.microsoft.com/office/powerpoint/2010/main" val="2463850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chemeClr val="accent1"/>
                </a:solidFill>
              </a:rPr>
              <a:t>One-Size-Fits-All Methodologies have become an Anti-pattern to the Business</a:t>
            </a:r>
            <a:endParaRPr lang="en-US" sz="3200" b="0" dirty="0">
              <a:solidFill>
                <a:schemeClr val="accent1"/>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2">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078154" y="31457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b="0" dirty="0" smtClean="0">
                <a:solidFill>
                  <a:srgbClr val="4F81BD"/>
                </a:solidFill>
              </a:rPr>
              <a:t>Agile, Disruptive Companies Use Non-traditional, Modular Approaches to Software Systems</a:t>
            </a:r>
            <a:endParaRPr lang="en-US" b="0" dirty="0">
              <a:solidFill>
                <a:srgbClr val="4F81BD"/>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chemeClr val="accent4"/>
                </a:solidFill>
              </a:rPr>
              <a:t>Microservice based architecture</a:t>
            </a:r>
          </a:p>
        </p:txBody>
      </p:sp>
      <p:sp>
        <p:nvSpPr>
          <p:cNvPr id="64" name="Shape 304"/>
          <p:cNvSpPr/>
          <p:nvPr/>
        </p:nvSpPr>
        <p:spPr>
          <a:xfrm>
            <a:off x="4281604" y="3158403"/>
            <a:ext cx="1159681"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53400" y="1114814"/>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8080540" cy="474445"/>
          </a:xfrm>
        </p:spPr>
        <p:txBody>
          <a:bodyPr/>
          <a:lstStyle/>
          <a:p>
            <a:pPr algn="l"/>
            <a:r>
              <a:rPr lang="en-US" sz="3200" b="0" dirty="0" smtClean="0">
                <a:solidFill>
                  <a:schemeClr val="accent1"/>
                </a:solidFill>
                <a:latin typeface="Arial"/>
                <a:cs typeface="Arial"/>
              </a:rPr>
              <a:t>However…</a:t>
            </a:r>
            <a:r>
              <a:rPr lang="en-US" sz="3200" dirty="0">
                <a:solidFill>
                  <a:schemeClr val="accent1"/>
                </a:solidFill>
                <a:latin typeface="Arial"/>
                <a:cs typeface="Arial"/>
              </a:rPr>
              <a:t> </a:t>
            </a:r>
            <a:r>
              <a:rPr lang="en-US" sz="3200" dirty="0" err="1" smtClean="0">
                <a:solidFill>
                  <a:schemeClr val="accent1"/>
                </a:solidFill>
                <a:latin typeface="Arial"/>
                <a:cs typeface="Arial"/>
              </a:rPr>
              <a:t>Microservices</a:t>
            </a:r>
            <a:r>
              <a:rPr lang="en-US" sz="3200" dirty="0" smtClean="0">
                <a:solidFill>
                  <a:schemeClr val="accent1"/>
                </a:solidFill>
                <a:latin typeface="Arial"/>
                <a:cs typeface="Arial"/>
              </a:rPr>
              <a:t> are Hard</a:t>
            </a:r>
            <a:endParaRPr lang="en-US" sz="3200" b="0" dirty="0">
              <a:solidFill>
                <a:schemeClr val="accent1"/>
              </a:solidFill>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dissolve">
                                      <p:cBhvr>
                                        <p:cTn id="19" dur="500"/>
                                        <p:tgtEl>
                                          <p:spTgt spid="256"/>
                                        </p:tgtEl>
                                      </p:cBhvr>
                                    </p:animEffect>
                                  </p:childTnLst>
                                </p:cTn>
                              </p:par>
                              <p:par>
                                <p:cTn id="20" presetID="9" presetClass="entr" presetSubtype="0" fill="hold" nodeType="with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dissolve">
                                      <p:cBhvr>
                                        <p:cTn id="22"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HOW</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799805" y="1942548"/>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chemeClr val="accent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799808" y="2905128"/>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799808" y="3859766"/>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21626"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04107" y="1238682"/>
            <a:ext cx="7633977" cy="921091"/>
            <a:chOff x="1004107" y="1170299"/>
            <a:chExt cx="7633977" cy="921091"/>
          </a:xfrm>
        </p:grpSpPr>
        <p:sp>
          <p:nvSpPr>
            <p:cNvPr id="15" name="TextBox 14"/>
            <p:cNvSpPr txBox="1"/>
            <p:nvPr/>
          </p:nvSpPr>
          <p:spPr>
            <a:xfrm>
              <a:off x="1004107" y="1752836"/>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177946" y="1205483"/>
              <a:ext cx="206707" cy="553442"/>
            </a:xfrm>
            <a:prstGeom prst="rect">
              <a:avLst/>
            </a:prstGeom>
          </p:spPr>
        </p:pic>
        <p:sp>
          <p:nvSpPr>
            <p:cNvPr id="23" name="TextBox 22"/>
            <p:cNvSpPr txBox="1"/>
            <p:nvPr/>
          </p:nvSpPr>
          <p:spPr>
            <a:xfrm>
              <a:off x="6013842" y="1656403"/>
              <a:ext cx="1370888"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Cloud</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7381210" y="1649377"/>
              <a:ext cx="1256874"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Boot</a:t>
              </a:r>
              <a:endParaRPr lang="en-US" sz="16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4"/>
            <a:stretch>
              <a:fillRect/>
            </a:stretch>
          </p:blipFill>
          <p:spPr>
            <a:xfrm>
              <a:off x="7740466" y="1193500"/>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170299"/>
              <a:ext cx="582146" cy="58214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grpSp>
        <p:nvGrpSpPr>
          <p:cNvPr id="43" name="Group 42"/>
          <p:cNvGrpSpPr/>
          <p:nvPr/>
        </p:nvGrpSpPr>
        <p:grpSpPr>
          <a:xfrm>
            <a:off x="1307149" y="3183561"/>
            <a:ext cx="6298047" cy="866049"/>
            <a:chOff x="1307149" y="3115178"/>
            <a:chExt cx="6298047" cy="866049"/>
          </a:xfrm>
        </p:grpSpPr>
        <p:sp>
          <p:nvSpPr>
            <p:cNvPr id="26" name="TextBox 25"/>
            <p:cNvSpPr txBox="1"/>
            <p:nvPr/>
          </p:nvSpPr>
          <p:spPr>
            <a:xfrm>
              <a:off x="6839041" y="3199078"/>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32" name="Picture 31"/>
            <p:cNvPicPr>
              <a:picLocks noChangeAspect="1"/>
            </p:cNvPicPr>
            <p:nvPr/>
          </p:nvPicPr>
          <p:blipFill rotWithShape="1">
            <a:blip r:embed="rId6"/>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7"/>
            <a:stretch>
              <a:fillRect/>
            </a:stretch>
          </p:blipFill>
          <p:spPr>
            <a:xfrm>
              <a:off x="1608688" y="3117498"/>
              <a:ext cx="203087" cy="543749"/>
            </a:xfrm>
            <a:prstGeom prst="rect">
              <a:avLst/>
            </a:prstGeom>
          </p:spPr>
        </p:pic>
      </p:grpSp>
      <p:grpSp>
        <p:nvGrpSpPr>
          <p:cNvPr id="55" name="Group 54"/>
          <p:cNvGrpSpPr/>
          <p:nvPr/>
        </p:nvGrpSpPr>
        <p:grpSpPr>
          <a:xfrm>
            <a:off x="1316843" y="4138819"/>
            <a:ext cx="4263305" cy="863729"/>
            <a:chOff x="1316843" y="4070436"/>
            <a:chExt cx="4263305" cy="863729"/>
          </a:xfrm>
        </p:grpSpPr>
        <p:sp>
          <p:nvSpPr>
            <p:cNvPr id="42" name="Rectangle 41"/>
            <p:cNvSpPr/>
            <p:nvPr/>
          </p:nvSpPr>
          <p:spPr>
            <a:xfrm>
              <a:off x="2549211" y="409366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47" name="TextBox 46"/>
            <p:cNvSpPr txBox="1"/>
            <p:nvPr/>
          </p:nvSpPr>
          <p:spPr>
            <a:xfrm>
              <a:off x="1316843" y="4595611"/>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618382" y="4070436"/>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b="0" dirty="0" smtClean="0">
                <a:solidFill>
                  <a:schemeClr val="accent1"/>
                </a:solidFill>
              </a:rPr>
              <a:t>Cloud Native Platform and Contracts</a:t>
            </a:r>
            <a:endParaRPr lang="en-US" b="0" dirty="0">
              <a:solidFill>
                <a:schemeClr val="accent1"/>
              </a:solidFill>
            </a:endParaRPr>
          </a:p>
        </p:txBody>
      </p:sp>
      <p:grpSp>
        <p:nvGrpSpPr>
          <p:cNvPr id="3" name="Group 2"/>
          <p:cNvGrpSpPr/>
          <p:nvPr/>
        </p:nvGrpSpPr>
        <p:grpSpPr>
          <a:xfrm>
            <a:off x="621206" y="2244847"/>
            <a:ext cx="8052941" cy="901455"/>
            <a:chOff x="621206" y="2244847"/>
            <a:chExt cx="8052941" cy="901455"/>
          </a:xfrm>
        </p:grpSpPr>
        <p:grpSp>
          <p:nvGrpSpPr>
            <p:cNvPr id="44" name="Group 43"/>
            <p:cNvGrpSpPr/>
            <p:nvPr/>
          </p:nvGrpSpPr>
          <p:grpSpPr>
            <a:xfrm>
              <a:off x="621206" y="2244847"/>
              <a:ext cx="8052941" cy="901455"/>
              <a:chOff x="621206" y="2176464"/>
              <a:chExt cx="8052941" cy="901455"/>
            </a:xfrm>
          </p:grpSpPr>
          <p:sp>
            <p:nvSpPr>
              <p:cNvPr id="16" name="TextBox 15"/>
              <p:cNvSpPr txBox="1"/>
              <p:nvPr/>
            </p:nvSpPr>
            <p:spPr>
              <a:xfrm>
                <a:off x="621206" y="2739365"/>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17" name="TextBox 16"/>
              <p:cNvSpPr txBox="1"/>
              <p:nvPr/>
            </p:nvSpPr>
            <p:spPr>
              <a:xfrm>
                <a:off x="1324112" y="2739365"/>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3"/>
              <a:stretch>
                <a:fillRect/>
              </a:stretch>
            </p:blipFill>
            <p:spPr>
              <a:xfrm>
                <a:off x="795045" y="2185923"/>
                <a:ext cx="206707" cy="553442"/>
              </a:xfrm>
              <a:prstGeom prst="rect">
                <a:avLst/>
              </a:prstGeom>
            </p:spPr>
          </p:pic>
          <p:pic>
            <p:nvPicPr>
              <p:cNvPr id="20" name="Picture 19"/>
              <p:cNvPicPr>
                <a:picLocks noChangeAspect="1"/>
              </p:cNvPicPr>
              <p:nvPr/>
            </p:nvPicPr>
            <p:blipFill>
              <a:blip r:embed="rId7"/>
              <a:stretch>
                <a:fillRect/>
              </a:stretch>
            </p:blipFill>
            <p:spPr>
              <a:xfrm>
                <a:off x="1615162" y="2188990"/>
                <a:ext cx="203087" cy="543749"/>
              </a:xfrm>
              <a:prstGeom prst="rect">
                <a:avLst/>
              </a:prstGeom>
            </p:spPr>
          </p:pic>
          <p:sp>
            <p:nvSpPr>
              <p:cNvPr id="25" name="TextBox 24"/>
              <p:cNvSpPr txBox="1"/>
              <p:nvPr/>
            </p:nvSpPr>
            <p:spPr>
              <a:xfrm>
                <a:off x="6313370" y="2239956"/>
                <a:ext cx="2360777" cy="584776"/>
              </a:xfrm>
              <a:prstGeom prst="rect">
                <a:avLst/>
              </a:prstGeom>
              <a:noFill/>
            </p:spPr>
            <p:txBody>
              <a:bodyPr wrap="square" rtlCol="0">
                <a:spAutoFit/>
              </a:bodyPr>
              <a:lstStyle/>
              <a:p>
                <a:pPr algn="ctr" defTabSz="914400"/>
                <a:r>
                  <a:rPr lang="en-US" sz="1600" kern="0" dirty="0" smtClean="0">
                    <a:solidFill>
                      <a:srgbClr val="FFFFFF"/>
                    </a:solidFill>
                    <a:latin typeface="Arial"/>
                    <a:ea typeface="Arial"/>
                    <a:cs typeface="Arial"/>
                    <a:sym typeface="Arial"/>
                    <a:rtl val="0"/>
                  </a:rPr>
                  <a:t>Pivotal</a:t>
                </a:r>
              </a:p>
              <a:p>
                <a:pPr algn="ct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Runtime Platform</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8"/>
            <a:srcRect l="15906" t="39337" r="64588" b="41817"/>
            <a:stretch/>
          </p:blipFill>
          <p:spPr>
            <a:xfrm>
              <a:off x="6130464" y="2338925"/>
              <a:ext cx="608288" cy="454125"/>
            </a:xfrm>
            <a:prstGeom prst="rect">
              <a:avLst/>
            </a:prstGeom>
          </p:spPr>
        </p:pic>
      </p:grpSp>
      <p:grpSp>
        <p:nvGrpSpPr>
          <p:cNvPr id="57" name="Group 56"/>
          <p:cNvGrpSpPr/>
          <p:nvPr/>
        </p:nvGrpSpPr>
        <p:grpSpPr>
          <a:xfrm>
            <a:off x="5690882" y="4162051"/>
            <a:ext cx="3409492" cy="616192"/>
            <a:chOff x="184080" y="4377802"/>
            <a:chExt cx="4336746" cy="531523"/>
          </a:xfrm>
        </p:grpSpPr>
        <p:grpSp>
          <p:nvGrpSpPr>
            <p:cNvPr id="58" name="Group 57"/>
            <p:cNvGrpSpPr/>
            <p:nvPr/>
          </p:nvGrpSpPr>
          <p:grpSpPr>
            <a:xfrm>
              <a:off x="184080" y="4377802"/>
              <a:ext cx="1010802" cy="527416"/>
              <a:chOff x="184080" y="4448922"/>
              <a:chExt cx="1010802" cy="527416"/>
            </a:xfrm>
          </p:grpSpPr>
          <p:pic>
            <p:nvPicPr>
              <p:cNvPr id="70" name="Picture 69"/>
              <p:cNvPicPr>
                <a:picLocks noChangeAspect="1"/>
              </p:cNvPicPr>
              <p:nvPr/>
            </p:nvPicPr>
            <p:blipFill>
              <a:blip r:embed="rId9"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0"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2400043" y="4380286"/>
              <a:ext cx="1010802" cy="527416"/>
              <a:chOff x="2400043" y="4451406"/>
              <a:chExt cx="1010802" cy="527416"/>
            </a:xfrm>
          </p:grpSpPr>
          <p:pic>
            <p:nvPicPr>
              <p:cNvPr id="68" name="Picture 67"/>
              <p:cNvPicPr>
                <a:picLocks noChangeAspect="1"/>
              </p:cNvPicPr>
              <p:nvPr/>
            </p:nvPicPr>
            <p:blipFill>
              <a:blip r:embed="rId9"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11"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1286160" y="4378688"/>
              <a:ext cx="1010802" cy="527416"/>
              <a:chOff x="1286160" y="4449808"/>
              <a:chExt cx="1010802" cy="527416"/>
            </a:xfrm>
          </p:grpSpPr>
          <p:pic>
            <p:nvPicPr>
              <p:cNvPr id="66" name="Picture 65"/>
              <p:cNvPicPr>
                <a:picLocks noChangeAspect="1"/>
              </p:cNvPicPr>
              <p:nvPr/>
            </p:nvPicPr>
            <p:blipFill>
              <a:blip r:embed="rId9"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12"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3510024" y="4381909"/>
              <a:ext cx="1010802" cy="527416"/>
              <a:chOff x="3510024" y="4453029"/>
              <a:chExt cx="1010802" cy="527416"/>
            </a:xfrm>
          </p:grpSpPr>
          <p:pic>
            <p:nvPicPr>
              <p:cNvPr id="63" name="Picture 62"/>
              <p:cNvPicPr>
                <a:picLocks noChangeAspect="1"/>
              </p:cNvPicPr>
              <p:nvPr/>
            </p:nvPicPr>
            <p:blipFill>
              <a:blip r:embed="rId9"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13"/>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Tree>
    <p:extLst>
      <p:ext uri="{BB962C8B-B14F-4D97-AF65-F5344CB8AC3E}">
        <p14:creationId xmlns:p14="http://schemas.microsoft.com/office/powerpoint/2010/main" val="19301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0-#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dissolv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dissolve">
                                      <p:cBhvr>
                                        <p:cTn id="40" dur="5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dissolve">
                                      <p:cBhvr>
                                        <p:cTn id="4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13" name="TextBox 12"/>
          <p:cNvSpPr txBox="1"/>
          <p:nvPr/>
        </p:nvSpPr>
        <p:spPr>
          <a:xfrm>
            <a:off x="6033707" y="1015836"/>
            <a:ext cx="851916"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Cloud</a:t>
            </a:r>
            <a:endParaRPr lang="en-US" sz="900" kern="0" dirty="0">
              <a:solidFill>
                <a:schemeClr val="bg1"/>
              </a:solidFill>
              <a:latin typeface="Arial"/>
              <a:ea typeface="Arial"/>
              <a:cs typeface="Arial"/>
              <a:sym typeface="Arial"/>
              <a:rtl val="0"/>
            </a:endParaRPr>
          </a:p>
        </p:txBody>
      </p:sp>
      <p:sp>
        <p:nvSpPr>
          <p:cNvPr id="14" name="TextBox 13"/>
          <p:cNvSpPr txBox="1"/>
          <p:nvPr/>
        </p:nvSpPr>
        <p:spPr>
          <a:xfrm>
            <a:off x="6953517" y="1008810"/>
            <a:ext cx="787783"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Boot</a:t>
            </a:r>
            <a:endParaRPr lang="en-US" sz="900" kern="0" dirty="0">
              <a:solidFill>
                <a:schemeClr val="bg1"/>
              </a:solidFill>
              <a:latin typeface="Arial"/>
              <a:ea typeface="Arial"/>
              <a:cs typeface="Arial"/>
              <a:sym typeface="Arial"/>
              <a:rtl val="0"/>
            </a:endParaRPr>
          </a:p>
        </p:txBody>
      </p:sp>
      <p:sp>
        <p:nvSpPr>
          <p:cNvPr id="22" name="TextBox 21"/>
          <p:cNvSpPr txBox="1"/>
          <p:nvPr/>
        </p:nvSpPr>
        <p:spPr>
          <a:xfrm>
            <a:off x="991701" y="1112269"/>
            <a:ext cx="402674" cy="230832"/>
          </a:xfrm>
          <a:prstGeom prst="rect">
            <a:avLst/>
          </a:prstGeom>
          <a:noFill/>
        </p:spPr>
        <p:txBody>
          <a:bodyPr wrap="none" rtlCol="0">
            <a:spAutoFit/>
          </a:bodyPr>
          <a:lstStyle/>
          <a:p>
            <a:pPr algn="ctr" defTabSz="914400"/>
            <a:r>
              <a:rPr lang="en-US" sz="900" kern="0" dirty="0" smtClean="0">
                <a:solidFill>
                  <a:schemeClr val="bg1"/>
                </a:solidFill>
                <a:latin typeface="Arial"/>
                <a:ea typeface="Arial"/>
                <a:cs typeface="Arial"/>
                <a:sym typeface="Arial"/>
                <a:rtl val="0"/>
              </a:rPr>
              <a:t>Dev</a:t>
            </a:r>
            <a:endParaRPr lang="en-US" sz="900" kern="0" dirty="0">
              <a:solidFill>
                <a:schemeClr val="bg1"/>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92103" y="564916"/>
            <a:ext cx="206707" cy="553442"/>
          </a:xfrm>
          <a:prstGeom prst="rect">
            <a:avLst/>
          </a:prstGeom>
        </p:spPr>
      </p:pic>
      <p:pic>
        <p:nvPicPr>
          <p:cNvPr id="30" name="Picture 29"/>
          <p:cNvPicPr>
            <a:picLocks noChangeAspect="1"/>
          </p:cNvPicPr>
          <p:nvPr/>
        </p:nvPicPr>
        <p:blipFill>
          <a:blip r:embed="rId4"/>
          <a:stretch>
            <a:fillRect/>
          </a:stretch>
        </p:blipFill>
        <p:spPr>
          <a:xfrm>
            <a:off x="7069145" y="552933"/>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29" y="529732"/>
            <a:ext cx="582146" cy="582146"/>
          </a:xfrm>
          <a:prstGeom prst="rect">
            <a:avLst/>
          </a:prstGeom>
        </p:spPr>
      </p:pic>
      <p:sp>
        <p:nvSpPr>
          <p:cNvPr id="48" name="Rectangle 47"/>
          <p:cNvSpPr/>
          <p:nvPr/>
        </p:nvSpPr>
        <p:spPr>
          <a:xfrm>
            <a:off x="2569076" y="5574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chemeClr val="bg1"/>
                </a:solidFill>
                <a:latin typeface="Arial"/>
                <a:sym typeface="Arial"/>
                <a:rtl val="0"/>
              </a:rPr>
              <a:t>Application Framework</a:t>
            </a:r>
            <a:endParaRPr lang="en-US" sz="1400" kern="0" dirty="0">
              <a:solidFill>
                <a:schemeClr val="bg1"/>
              </a:solidFill>
              <a:latin typeface="Arial"/>
              <a:sym typeface="Arial"/>
              <a:rtl val="0"/>
            </a:endParaRPr>
          </a:p>
        </p:txBody>
      </p:sp>
      <p:sp>
        <p:nvSpPr>
          <p:cNvPr id="49" name="Rounded Rectangle 48"/>
          <p:cNvSpPr/>
          <p:nvPr/>
        </p:nvSpPr>
        <p:spPr>
          <a:xfrm>
            <a:off x="421585" y="357636"/>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5" name="Group 4"/>
          <p:cNvGrpSpPr/>
          <p:nvPr/>
        </p:nvGrpSpPr>
        <p:grpSpPr>
          <a:xfrm>
            <a:off x="487749" y="1607663"/>
            <a:ext cx="4009909" cy="3239118"/>
            <a:chOff x="487749" y="1607663"/>
            <a:chExt cx="4009909" cy="3239118"/>
          </a:xfrm>
        </p:grpSpPr>
        <p:grpSp>
          <p:nvGrpSpPr>
            <p:cNvPr id="40" name="Group 39"/>
            <p:cNvGrpSpPr/>
            <p:nvPr/>
          </p:nvGrpSpPr>
          <p:grpSpPr>
            <a:xfrm>
              <a:off x="546832" y="1607663"/>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chemeClr val="bg1"/>
                    </a:solidFill>
                    <a:latin typeface="Arial"/>
                    <a:ea typeface="Arial"/>
                    <a:cs typeface="Arial"/>
                    <a:sym typeface="Arial"/>
                    <a:rtl val="0"/>
                  </a:rPr>
                  <a:t>Spring Boot</a:t>
                </a:r>
                <a:endParaRPr lang="en-US" sz="2600" b="1" kern="0" dirty="0">
                  <a:solidFill>
                    <a:schemeClr val="bg1"/>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chemeClr val="bg1"/>
                    </a:solidFill>
                    <a:latin typeface="Arial"/>
                    <a:ea typeface="Arial"/>
                    <a:cs typeface="Arial"/>
                    <a:sym typeface="Arial"/>
                    <a:rtl val="0"/>
                  </a:rPr>
                  <a:t>From 0 to app in &lt; 5 min</a:t>
                </a:r>
                <a:endParaRPr lang="en-US" kern="0" dirty="0">
                  <a:solidFill>
                    <a:schemeClr val="bg1"/>
                  </a:solidFill>
                  <a:latin typeface="Arial"/>
                  <a:ea typeface="Arial"/>
                  <a:cs typeface="Arial"/>
                  <a:sym typeface="Arial"/>
                  <a:rtl val="0"/>
                </a:endParaRPr>
              </a:p>
            </p:txBody>
          </p:sp>
        </p:grpSp>
        <p:sp>
          <p:nvSpPr>
            <p:cNvPr id="3" name="Rectangle 2"/>
            <p:cNvSpPr/>
            <p:nvPr/>
          </p:nvSpPr>
          <p:spPr>
            <a:xfrm>
              <a:off x="487749" y="3092454"/>
              <a:ext cx="4009909" cy="1754327"/>
            </a:xfrm>
            <a:prstGeom prst="rect">
              <a:avLst/>
            </a:prstGeom>
          </p:spPr>
          <p:txBody>
            <a:bodyPr wrap="square">
              <a:spAutoFit/>
            </a:bodyPr>
            <a:lstStyle/>
            <a:p>
              <a:r>
                <a:rPr lang="en-US" sz="1200" dirty="0">
                  <a:solidFill>
                    <a:schemeClr val="bg1"/>
                  </a:solidFill>
                </a:rPr>
                <a:t>Spring Boot provides</a:t>
              </a:r>
            </a:p>
            <a:p>
              <a:pPr marL="285750" indent="-285750">
                <a:buFont typeface="Arial"/>
                <a:buChar char="•"/>
              </a:pPr>
              <a:r>
                <a:rPr lang="en-US" sz="1200" dirty="0">
                  <a:solidFill>
                    <a:schemeClr val="bg1"/>
                  </a:solidFill>
                </a:rPr>
                <a:t>A single point of focus (as opposed to large collection of spring-* projects</a:t>
              </a:r>
              <a:r>
                <a:rPr lang="en-US" sz="1200" dirty="0" smtClean="0">
                  <a:solidFill>
                    <a:schemeClr val="bg1"/>
                  </a:solidFill>
                </a:rPr>
                <a:t>)</a:t>
              </a:r>
            </a:p>
            <a:p>
              <a:pPr marL="285750" indent="-285750">
                <a:buFont typeface="Arial"/>
                <a:buChar char="•"/>
              </a:pPr>
              <a:r>
                <a:rPr lang="en-US" sz="1200" dirty="0" smtClean="0">
                  <a:solidFill>
                    <a:schemeClr val="bg1"/>
                  </a:solidFill>
                </a:rPr>
                <a:t>Prebuild “starters”</a:t>
              </a:r>
              <a:endParaRPr lang="en-US" sz="1200" dirty="0">
                <a:solidFill>
                  <a:schemeClr val="bg1"/>
                </a:solidFill>
              </a:endParaRPr>
            </a:p>
            <a:p>
              <a:pPr marL="285750" indent="-285750">
                <a:buFont typeface="Arial"/>
                <a:buChar char="•"/>
              </a:pPr>
              <a:r>
                <a:rPr lang="en-US" sz="1200" dirty="0" smtClean="0">
                  <a:solidFill>
                    <a:schemeClr val="bg1"/>
                  </a:solidFill>
                </a:rPr>
                <a:t>Common </a:t>
              </a:r>
              <a:r>
                <a:rPr lang="en-US" sz="1200" dirty="0">
                  <a:solidFill>
                    <a:schemeClr val="bg1"/>
                  </a:solidFill>
                </a:rPr>
                <a:t>non-functional requirements for a “real” application</a:t>
              </a:r>
            </a:p>
            <a:p>
              <a:pPr marL="285750" indent="-285750">
                <a:buFont typeface="Arial"/>
                <a:buChar char="•"/>
              </a:pPr>
              <a:r>
                <a:rPr lang="en-US" sz="1200" dirty="0">
                  <a:solidFill>
                    <a:schemeClr val="bg1"/>
                  </a:solidFill>
                </a:rPr>
                <a:t>Exposes a lot of useful features by default</a:t>
              </a:r>
            </a:p>
            <a:p>
              <a:pPr marL="285750" indent="-285750">
                <a:buFont typeface="Arial"/>
                <a:buChar char="•"/>
              </a:pPr>
              <a:r>
                <a:rPr lang="en-US" sz="1200" dirty="0">
                  <a:solidFill>
                    <a:schemeClr val="bg1"/>
                  </a:solidFill>
                </a:rPr>
                <a:t>Gets out of the way quickly if you want to change defaults</a:t>
              </a:r>
            </a:p>
          </p:txBody>
        </p:sp>
      </p:grpSp>
      <p:sp>
        <p:nvSpPr>
          <p:cNvPr id="4" name="TextBox 3"/>
          <p:cNvSpPr txBox="1"/>
          <p:nvPr/>
        </p:nvSpPr>
        <p:spPr>
          <a:xfrm>
            <a:off x="-830385" y="3409462"/>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4894386" y="1498028"/>
            <a:ext cx="3927544" cy="3119237"/>
          </a:xfrm>
          <a:prstGeom prst="rect">
            <a:avLst/>
          </a:prstGeom>
        </p:spPr>
      </p:pic>
    </p:spTree>
    <p:extLst>
      <p:ext uri="{BB962C8B-B14F-4D97-AF65-F5344CB8AC3E}">
        <p14:creationId xmlns:p14="http://schemas.microsoft.com/office/powerpoint/2010/main" val="1511168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739867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duotone>
              <a:schemeClr val="accent3">
                <a:shade val="45000"/>
                <a:satMod val="135000"/>
              </a:schemeClr>
              <a:prstClr val="white"/>
            </a:duotone>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duotone>
              <a:schemeClr val="accent3">
                <a:shade val="45000"/>
                <a:satMod val="135000"/>
              </a:schemeClr>
              <a:prstClr val="white"/>
            </a:duotone>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chemeClr val="accent1"/>
                </a:solidFill>
              </a:rPr>
              <a:t>Spring Cloud </a:t>
            </a:r>
            <a:r>
              <a:rPr lang="en-US" dirty="0" smtClean="0">
                <a:solidFill>
                  <a:schemeClr val="accent1"/>
                </a:solidFill>
              </a:rPr>
              <a:t>Services</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Text Placeholder 2"/>
          <p:cNvSpPr>
            <a:spLocks noGrp="1"/>
          </p:cNvSpPr>
          <p:nvPr>
            <p:ph type="body" sz="quarter" idx="13"/>
          </p:nvPr>
        </p:nvSpPr>
        <p:spPr/>
        <p:txBody>
          <a:bodyPr/>
          <a:lstStyle/>
          <a:p>
            <a:r>
              <a:rPr lang="en-US" dirty="0">
                <a:solidFill>
                  <a:schemeClr val="bg1"/>
                </a:solidFill>
              </a:rPr>
              <a:t>Rich, production ready library based on Netflix OSS for cloud native components, security and management.</a:t>
            </a:r>
          </a:p>
        </p:txBody>
      </p:sp>
    </p:spTree>
    <p:extLst>
      <p:ext uri="{BB962C8B-B14F-4D97-AF65-F5344CB8AC3E}">
        <p14:creationId xmlns:p14="http://schemas.microsoft.com/office/powerpoint/2010/main" val="39946858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19</a:t>
            </a:fld>
            <a:endParaRPr lang="en-US"/>
          </a:p>
        </p:txBody>
      </p:sp>
      <p:sp>
        <p:nvSpPr>
          <p:cNvPr id="15" name="TextBox 14"/>
          <p:cNvSpPr txBox="1"/>
          <p:nvPr/>
        </p:nvSpPr>
        <p:spPr>
          <a:xfrm>
            <a:off x="6535815" y="989098"/>
            <a:ext cx="1530487"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23" name="TextBox 22"/>
          <p:cNvSpPr txBox="1"/>
          <p:nvPr/>
        </p:nvSpPr>
        <p:spPr>
          <a:xfrm>
            <a:off x="1269657" y="1069140"/>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1871176" y="1078599"/>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443496" y="515698"/>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964473" y="325749"/>
            <a:ext cx="752850" cy="752850"/>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7"/>
            <a:ext cx="8429651" cy="1108195"/>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4597" y="1623114"/>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29861"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Mobile Services</a:t>
              </a:r>
              <a:endParaRPr lang="en-US" sz="16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Networking &amp; Load Balancing</a:t>
              </a:r>
              <a:endParaRPr lang="en-US" sz="16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443496" y="3813987"/>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447375" y="3833704"/>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Why?</a:t>
            </a:r>
          </a:p>
          <a:p>
            <a:pPr marL="514350" lvl="0" indent="-514350">
              <a:buClr>
                <a:srgbClr val="008774"/>
              </a:buClr>
              <a:buFont typeface="+mj-lt"/>
              <a:buAutoNum type="arabicPeriod"/>
            </a:pPr>
            <a:r>
              <a:rPr lang="en-US" sz="2800" dirty="0" smtClean="0">
                <a:solidFill>
                  <a:schemeClr val="accent6"/>
                </a:solidFill>
                <a:sym typeface="Arial"/>
              </a:rPr>
              <a:t>What?</a:t>
            </a:r>
          </a:p>
          <a:p>
            <a:pPr marL="514350" lvl="0" indent="-514350">
              <a:buClr>
                <a:srgbClr val="008774"/>
              </a:buClr>
              <a:buFont typeface="+mj-lt"/>
              <a:buAutoNum type="arabicPeriod"/>
            </a:pPr>
            <a:r>
              <a:rPr lang="en-US" sz="2800" dirty="0" smtClean="0">
                <a:solidFill>
                  <a:schemeClr val="accent6"/>
                </a:solidFill>
                <a:sym typeface="Arial"/>
              </a:rPr>
              <a:t>How?</a:t>
            </a:r>
            <a:endParaRPr lang="en-US" sz="2800" dirty="0">
              <a:solidFill>
                <a:schemeClr val="accent6"/>
              </a:solidFill>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20</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15" name="TextBox 14"/>
          <p:cNvSpPr txBox="1"/>
          <p:nvPr/>
        </p:nvSpPr>
        <p:spPr>
          <a:xfrm>
            <a:off x="6029533" y="3494280"/>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sp>
        <p:nvSpPr>
          <p:cNvPr id="45" name="TextBox 44"/>
          <p:cNvSpPr txBox="1"/>
          <p:nvPr/>
        </p:nvSpPr>
        <p:spPr>
          <a:xfrm>
            <a:off x="1035717" y="4497848"/>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4"/>
          <a:stretch>
            <a:fillRect/>
          </a:stretch>
        </p:blipFill>
        <p:spPr>
          <a:xfrm>
            <a:off x="1337256" y="3972673"/>
            <a:ext cx="203087" cy="543749"/>
          </a:xfrm>
          <a:prstGeom prst="rect">
            <a:avLst/>
          </a:prstGeom>
        </p:spPr>
      </p:pic>
      <p:sp>
        <p:nvSpPr>
          <p:cNvPr id="47" name="TextBox 46"/>
          <p:cNvSpPr txBox="1"/>
          <p:nvPr/>
        </p:nvSpPr>
        <p:spPr>
          <a:xfrm>
            <a:off x="1035717" y="3583694"/>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058519"/>
            <a:ext cx="203087" cy="543749"/>
          </a:xfrm>
          <a:prstGeom prst="rect">
            <a:avLst/>
          </a:prstGeom>
        </p:spPr>
      </p:pic>
      <p:sp>
        <p:nvSpPr>
          <p:cNvPr id="43" name="Rounded Rectangle 42"/>
          <p:cNvSpPr/>
          <p:nvPr/>
        </p:nvSpPr>
        <p:spPr>
          <a:xfrm>
            <a:off x="401720" y="2885098"/>
            <a:ext cx="8429651" cy="1951304"/>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731521" y="71120"/>
            <a:ext cx="7326144" cy="2692399"/>
            <a:chOff x="1345764" y="244063"/>
            <a:chExt cx="5965303" cy="2321860"/>
          </a:xfrm>
        </p:grpSpPr>
        <p:grpSp>
          <p:nvGrpSpPr>
            <p:cNvPr id="5" name="Group 4"/>
            <p:cNvGrpSpPr/>
            <p:nvPr/>
          </p:nvGrpSpPr>
          <p:grpSpPr>
            <a:xfrm>
              <a:off x="5963186" y="1243397"/>
              <a:ext cx="1222980" cy="559799"/>
              <a:chOff x="7092395" y="1232129"/>
              <a:chExt cx="1222980" cy="559799"/>
            </a:xfrm>
          </p:grpSpPr>
          <p:sp>
            <p:nvSpPr>
              <p:cNvPr id="82" name="Shape 3787"/>
              <p:cNvSpPr/>
              <p:nvPr/>
            </p:nvSpPr>
            <p:spPr>
              <a:xfrm>
                <a:off x="7092395" y="1232129"/>
                <a:ext cx="1222980"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840963"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958929"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4" name="Shape 3795"/>
            <p:cNvSpPr/>
            <p:nvPr/>
          </p:nvSpPr>
          <p:spPr>
            <a:xfrm>
              <a:off x="1345764" y="1904164"/>
              <a:ext cx="1658001"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1120651" cy="559799"/>
            </a:xfrm>
            <a:prstGeom prst="roundRect">
              <a:avLst>
                <a:gd name="adj" fmla="val 50000"/>
              </a:avLst>
            </a:prstGeom>
            <a:solidFill>
              <a:schemeClr val="bg1">
                <a:lumMod val="5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085678" y="396821"/>
              <a:ext cx="953208"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99118" cy="576675"/>
            </a:xfrm>
            <a:prstGeom prst="roundRect">
              <a:avLst>
                <a:gd name="adj" fmla="val 10000"/>
              </a:avLst>
            </a:prstGeom>
            <a:solidFill>
              <a:srgbClr val="33928A"/>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9738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124547" y="1989248"/>
              <a:ext cx="95320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2686630" y="1881223"/>
              <a:ext cx="1289517"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4" y="1180418"/>
              <a:ext cx="80969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Language Agnostic</a:t>
              </a:r>
            </a:p>
          </p:txBody>
        </p:sp>
        <p:sp>
          <p:nvSpPr>
            <p:cNvPr id="61" name="Shape 3808"/>
            <p:cNvSpPr txBox="1"/>
            <p:nvPr/>
          </p:nvSpPr>
          <p:spPr>
            <a:xfrm>
              <a:off x="5205365" y="1928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Cloud Agnostic</a:t>
              </a:r>
              <a:endParaRPr lang="en-US" sz="1600" dirty="0">
                <a:solidFill>
                  <a:schemeClr val="lt1"/>
                </a:solidFill>
              </a:endParaRPr>
            </a:p>
          </p:txBody>
        </p:sp>
        <p:sp>
          <p:nvSpPr>
            <p:cNvPr id="62" name="Shape 3808"/>
            <p:cNvSpPr txBox="1"/>
            <p:nvPr/>
          </p:nvSpPr>
          <p:spPr>
            <a:xfrm>
              <a:off x="4184794" y="2022998"/>
              <a:ext cx="85409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Day 2 Operations</a:t>
              </a:r>
            </a:p>
          </p:txBody>
        </p:sp>
        <p:sp>
          <p:nvSpPr>
            <p:cNvPr id="63" name="Shape 3808"/>
            <p:cNvSpPr txBox="1"/>
            <p:nvPr/>
          </p:nvSpPr>
          <p:spPr>
            <a:xfrm>
              <a:off x="5684831" y="1243109"/>
              <a:ext cx="91318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Integrated Data Services</a:t>
              </a:r>
            </a:p>
          </p:txBody>
        </p:sp>
        <p:sp>
          <p:nvSpPr>
            <p:cNvPr id="67" name="Shape 3808"/>
            <p:cNvSpPr txBox="1"/>
            <p:nvPr/>
          </p:nvSpPr>
          <p:spPr>
            <a:xfrm>
              <a:off x="2761700" y="1890933"/>
              <a:ext cx="1198033"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Growing ISV </a:t>
              </a:r>
              <a:r>
                <a:rPr lang="en-US" sz="1600" dirty="0" smtClean="0">
                  <a:solidFill>
                    <a:schemeClr val="lt1"/>
                  </a:solidFill>
                </a:rPr>
                <a:t>&amp; Partner </a:t>
              </a:r>
              <a:r>
                <a:rPr lang="en-US" sz="1600" dirty="0">
                  <a:solidFill>
                    <a:schemeClr val="lt1"/>
                  </a:solidFill>
                </a:rPr>
                <a:t>Ecosystem</a:t>
              </a:r>
            </a:p>
          </p:txBody>
        </p:sp>
        <p:pic>
          <p:nvPicPr>
            <p:cNvPr id="68" name="Picture 67"/>
            <p:cNvPicPr>
              <a:picLocks noChangeAspect="1"/>
            </p:cNvPicPr>
            <p:nvPr/>
          </p:nvPicPr>
          <p:blipFill>
            <a:blip r:embed="rId5"/>
            <a:stretch>
              <a:fillRect/>
            </a:stretch>
          </p:blipFill>
          <p:spPr>
            <a:xfrm>
              <a:off x="1540936" y="1964921"/>
              <a:ext cx="421899" cy="434880"/>
            </a:xfrm>
            <a:prstGeom prst="rect">
              <a:avLst/>
            </a:prstGeom>
          </p:spPr>
        </p:pic>
        <p:pic>
          <p:nvPicPr>
            <p:cNvPr id="69" name="Picture 68"/>
            <p:cNvPicPr>
              <a:picLocks noChangeAspect="1"/>
            </p:cNvPicPr>
            <p:nvPr/>
          </p:nvPicPr>
          <p:blipFill>
            <a:blip r:embed="rId6"/>
            <a:stretch>
              <a:fillRect/>
            </a:stretch>
          </p:blipFill>
          <p:spPr>
            <a:xfrm>
              <a:off x="2040668" y="2047755"/>
              <a:ext cx="661409" cy="327589"/>
            </a:xfrm>
            <a:prstGeom prst="rect">
              <a:avLst/>
            </a:prstGeom>
          </p:spPr>
        </p:pic>
        <p:pic>
          <p:nvPicPr>
            <p:cNvPr id="70" name="Shape 2040"/>
            <p:cNvPicPr preferRelativeResize="0"/>
            <p:nvPr/>
          </p:nvPicPr>
          <p:blipFill rotWithShape="1">
            <a:blip r:embed="rId7">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8">
              <a:alphaModFix/>
            </a:blip>
            <a:srcRect/>
            <a:stretch/>
          </p:blipFill>
          <p:spPr>
            <a:xfrm>
              <a:off x="2421753" y="1351970"/>
              <a:ext cx="339947" cy="301725"/>
            </a:xfrm>
            <a:prstGeom prst="rect">
              <a:avLst/>
            </a:prstGeom>
            <a:noFill/>
            <a:ln>
              <a:noFill/>
            </a:ln>
          </p:spPr>
        </p:pic>
        <p:pic>
          <p:nvPicPr>
            <p:cNvPr id="80" name="Shape 3792"/>
            <p:cNvPicPr preferRelativeResize="0"/>
            <p:nvPr/>
          </p:nvPicPr>
          <p:blipFill rotWithShape="1">
            <a:blip r:embed="rId9">
              <a:alphaModFix/>
            </a:blip>
            <a:srcRect/>
            <a:stretch/>
          </p:blipFill>
          <p:spPr>
            <a:xfrm>
              <a:off x="6762706" y="567082"/>
              <a:ext cx="465525" cy="465525"/>
            </a:xfrm>
            <a:prstGeom prst="rect">
              <a:avLst/>
            </a:prstGeom>
            <a:noFill/>
            <a:ln>
              <a:noFill/>
            </a:ln>
          </p:spPr>
        </p:pic>
        <p:sp>
          <p:nvSpPr>
            <p:cNvPr id="81" name="Shape 3814"/>
            <p:cNvSpPr txBox="1"/>
            <p:nvPr/>
          </p:nvSpPr>
          <p:spPr>
            <a:xfrm>
              <a:off x="5914867" y="534064"/>
              <a:ext cx="775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Security </a:t>
              </a:r>
              <a:r>
                <a:rPr lang="en-US" sz="1600" dirty="0" smtClean="0">
                  <a:solidFill>
                    <a:schemeClr val="lt1"/>
                  </a:solidFill>
                </a:rPr>
                <a:t>&amp; Isolation</a:t>
              </a:r>
              <a:endParaRPr lang="en-US" sz="1600" dirty="0">
                <a:solidFill>
                  <a:schemeClr val="lt1"/>
                </a:solidFill>
              </a:endParaRP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520825" y="4022344"/>
            <a:ext cx="3409492" cy="616192"/>
            <a:chOff x="184080" y="4377802"/>
            <a:chExt cx="4336746" cy="531523"/>
          </a:xfrm>
        </p:grpSpPr>
        <p:grpSp>
          <p:nvGrpSpPr>
            <p:cNvPr id="65" name="Group 64"/>
            <p:cNvGrpSpPr/>
            <p:nvPr/>
          </p:nvGrpSpPr>
          <p:grpSpPr>
            <a:xfrm>
              <a:off x="184080" y="4377802"/>
              <a:ext cx="1010802" cy="527416"/>
              <a:chOff x="184080" y="4448922"/>
              <a:chExt cx="1010802" cy="527416"/>
            </a:xfrm>
          </p:grpSpPr>
          <p:pic>
            <p:nvPicPr>
              <p:cNvPr id="90" name="Picture 89"/>
              <p:cNvPicPr>
                <a:picLocks noChangeAspect="1"/>
              </p:cNvPicPr>
              <p:nvPr/>
            </p:nvPicPr>
            <p:blipFill>
              <a:blip r:embed="rId10" cstate="print"/>
              <a:srcRect b="-4013"/>
              <a:stretch>
                <a:fillRect/>
              </a:stretch>
            </p:blipFill>
            <p:spPr bwMode="auto">
              <a:xfrm>
                <a:off x="184080" y="4448922"/>
                <a:ext cx="1010802" cy="527416"/>
              </a:xfrm>
              <a:prstGeom prst="rect">
                <a:avLst/>
              </a:prstGeom>
              <a:noFill/>
              <a:ln w="9525">
                <a:noFill/>
                <a:miter lim="800000"/>
                <a:headEnd/>
                <a:tailEnd/>
              </a:ln>
            </p:spPr>
          </p:pic>
          <p:pic>
            <p:nvPicPr>
              <p:cNvPr id="91" name="Picture 90"/>
              <p:cNvPicPr>
                <a:picLocks noChangeAspect="1"/>
              </p:cNvPicPr>
              <p:nvPr/>
            </p:nvPicPr>
            <p:blipFill>
              <a:blip r:embed="rId11"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66" name="Group 65"/>
            <p:cNvGrpSpPr/>
            <p:nvPr/>
          </p:nvGrpSpPr>
          <p:grpSpPr>
            <a:xfrm>
              <a:off x="2400043" y="4380286"/>
              <a:ext cx="1010802" cy="527416"/>
              <a:chOff x="2400043" y="4451406"/>
              <a:chExt cx="1010802" cy="527416"/>
            </a:xfrm>
          </p:grpSpPr>
          <p:pic>
            <p:nvPicPr>
              <p:cNvPr id="88" name="Picture 87"/>
              <p:cNvPicPr>
                <a:picLocks noChangeAspect="1"/>
              </p:cNvPicPr>
              <p:nvPr/>
            </p:nvPicPr>
            <p:blipFill>
              <a:blip r:embed="rId10" cstate="print"/>
              <a:srcRect b="-4013"/>
              <a:stretch>
                <a:fillRect/>
              </a:stretch>
            </p:blipFill>
            <p:spPr bwMode="auto">
              <a:xfrm>
                <a:off x="2400043" y="4451406"/>
                <a:ext cx="1010802" cy="527416"/>
              </a:xfrm>
              <a:prstGeom prst="rect">
                <a:avLst/>
              </a:prstGeom>
              <a:noFill/>
              <a:ln w="9525">
                <a:noFill/>
                <a:miter lim="800000"/>
                <a:headEnd/>
                <a:tailEnd/>
              </a:ln>
            </p:spPr>
          </p:pic>
          <p:pic>
            <p:nvPicPr>
              <p:cNvPr id="89" name="Picture 2" descr="https://encrypted-tbn0.gstatic.com/images?q=tbn:ANd9GcRgWtweeNVNot_dJ1JZ4fATg5X0qxTniN17Zry9UylCHUwXFy8KJQ"/>
              <p:cNvPicPr>
                <a:picLocks noChangeAspect="1" noChangeArrowheads="1"/>
              </p:cNvPicPr>
              <p:nvPr/>
            </p:nvPicPr>
            <p:blipFill>
              <a:blip r:embed="rId12" cstate="print"/>
              <a:srcRect/>
              <a:stretch>
                <a:fillRect/>
              </a:stretch>
            </p:blipFill>
            <p:spPr bwMode="auto">
              <a:xfrm>
                <a:off x="2554233" y="4566255"/>
                <a:ext cx="644978" cy="261401"/>
              </a:xfrm>
              <a:prstGeom prst="rect">
                <a:avLst/>
              </a:prstGeom>
              <a:noFill/>
            </p:spPr>
          </p:pic>
        </p:grpSp>
        <p:grpSp>
          <p:nvGrpSpPr>
            <p:cNvPr id="72" name="Group 71"/>
            <p:cNvGrpSpPr/>
            <p:nvPr/>
          </p:nvGrpSpPr>
          <p:grpSpPr>
            <a:xfrm>
              <a:off x="1286160" y="4378688"/>
              <a:ext cx="1010802" cy="527416"/>
              <a:chOff x="1286160" y="4449808"/>
              <a:chExt cx="1010802" cy="527416"/>
            </a:xfrm>
          </p:grpSpPr>
          <p:pic>
            <p:nvPicPr>
              <p:cNvPr id="86" name="Picture 85"/>
              <p:cNvPicPr>
                <a:picLocks noChangeAspect="1"/>
              </p:cNvPicPr>
              <p:nvPr/>
            </p:nvPicPr>
            <p:blipFill>
              <a:blip r:embed="rId10" cstate="print"/>
              <a:srcRect b="-4013"/>
              <a:stretch>
                <a:fillRect/>
              </a:stretch>
            </p:blipFill>
            <p:spPr bwMode="auto">
              <a:xfrm>
                <a:off x="1286160" y="4449808"/>
                <a:ext cx="1010802" cy="527416"/>
              </a:xfrm>
              <a:prstGeom prst="rect">
                <a:avLst/>
              </a:prstGeom>
              <a:noFill/>
              <a:ln w="9525">
                <a:noFill/>
                <a:miter lim="800000"/>
                <a:headEnd/>
                <a:tailEnd/>
              </a:ln>
            </p:spPr>
          </p:pic>
          <p:pic>
            <p:nvPicPr>
              <p:cNvPr id="87" name="Picture 86" descr="openstack_logo.jpg"/>
              <p:cNvPicPr>
                <a:picLocks noChangeAspect="1"/>
              </p:cNvPicPr>
              <p:nvPr/>
            </p:nvPicPr>
            <p:blipFill rotWithShape="1">
              <a:blip r:embed="rId13"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73" name="Group 72"/>
            <p:cNvGrpSpPr/>
            <p:nvPr/>
          </p:nvGrpSpPr>
          <p:grpSpPr>
            <a:xfrm>
              <a:off x="3510024" y="4381909"/>
              <a:ext cx="1010802" cy="527416"/>
              <a:chOff x="3510024" y="4453029"/>
              <a:chExt cx="1010802" cy="527416"/>
            </a:xfrm>
          </p:grpSpPr>
          <p:pic>
            <p:nvPicPr>
              <p:cNvPr id="74" name="Picture 73"/>
              <p:cNvPicPr>
                <a:picLocks noChangeAspect="1"/>
              </p:cNvPicPr>
              <p:nvPr/>
            </p:nvPicPr>
            <p:blipFill>
              <a:blip r:embed="rId10" cstate="print"/>
              <a:srcRect b="-4013"/>
              <a:stretch>
                <a:fillRect/>
              </a:stretch>
            </p:blipFill>
            <p:spPr bwMode="auto">
              <a:xfrm>
                <a:off x="3510024" y="4453029"/>
                <a:ext cx="1010802" cy="527416"/>
              </a:xfrm>
              <a:prstGeom prst="rect">
                <a:avLst/>
              </a:prstGeom>
              <a:noFill/>
              <a:ln w="9525">
                <a:noFill/>
                <a:miter lim="800000"/>
                <a:headEnd/>
                <a:tailEnd/>
              </a:ln>
            </p:spPr>
          </p:pic>
          <p:pic>
            <p:nvPicPr>
              <p:cNvPr id="83" name="Picture 82"/>
              <p:cNvPicPr>
                <a:picLocks noChangeAspect="1"/>
              </p:cNvPicPr>
              <p:nvPr/>
            </p:nvPicPr>
            <p:blipFill>
              <a:blip r:embed="rId14"/>
              <a:stretch>
                <a:fillRect/>
              </a:stretch>
            </p:blipFill>
            <p:spPr>
              <a:xfrm>
                <a:off x="3650837" y="4531964"/>
                <a:ext cx="327845" cy="327845"/>
              </a:xfrm>
              <a:prstGeom prst="rect">
                <a:avLst/>
              </a:prstGeom>
            </p:spPr>
          </p:pic>
          <p:sp>
            <p:nvSpPr>
              <p:cNvPr id="85" name="TextBox 8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06" name="Shape 3804"/>
          <p:cNvSpPr/>
          <p:nvPr/>
        </p:nvSpPr>
        <p:spPr>
          <a:xfrm>
            <a:off x="2231887" y="390572"/>
            <a:ext cx="1260146" cy="66870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107" name="Shape 3802"/>
          <p:cNvSpPr txBox="1"/>
          <p:nvPr/>
        </p:nvSpPr>
        <p:spPr>
          <a:xfrm>
            <a:off x="2259767" y="429725"/>
            <a:ext cx="1232266" cy="629569"/>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Infrastructure as code</a:t>
            </a:r>
            <a:endParaRPr lang="en-US" sz="1600" dirty="0">
              <a:solidFill>
                <a:schemeClr val="lt1"/>
              </a:solidFill>
            </a:endParaRPr>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90584"/>
            <a:ext cx="6207760" cy="445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00800" y="1099179"/>
            <a:ext cx="2681277" cy="954107"/>
          </a:xfrm>
          <a:prstGeom prst="rect">
            <a:avLst/>
          </a:prstGeom>
          <a:noFill/>
          <a:ln>
            <a:solidFill>
              <a:schemeClr val="accent4"/>
            </a:solidFill>
          </a:ln>
        </p:spPr>
        <p:txBody>
          <a:bodyPr wrap="square" rtlCol="0">
            <a:spAutoFit/>
          </a:bodyPr>
          <a:lstStyle/>
          <a:p>
            <a:r>
              <a:rPr lang="en-US" sz="1400" dirty="0" smtClean="0">
                <a:solidFill>
                  <a:srgbClr val="FFFFFF"/>
                </a:solidFill>
              </a:rPr>
              <a:t>“The hardest part of building microservices is in the outer architecture (All of the blue boxed components).”</a:t>
            </a:r>
            <a:endParaRPr lang="en-US" sz="1400" dirty="0">
              <a:solidFill>
                <a:srgbClr val="FFFFFF"/>
              </a:solidFill>
            </a:endParaRPr>
          </a:p>
        </p:txBody>
      </p:sp>
      <p:sp>
        <p:nvSpPr>
          <p:cNvPr id="6" name="TextBox 5"/>
          <p:cNvSpPr txBox="1"/>
          <p:nvPr/>
        </p:nvSpPr>
        <p:spPr>
          <a:xfrm>
            <a:off x="6482561" y="3502072"/>
            <a:ext cx="2518717" cy="954107"/>
          </a:xfrm>
          <a:prstGeom prst="rect">
            <a:avLst/>
          </a:prstGeom>
          <a:noFill/>
          <a:ln>
            <a:solidFill>
              <a:srgbClr val="8064A2"/>
            </a:solidFill>
          </a:ln>
        </p:spPr>
        <p:txBody>
          <a:bodyPr wrap="square" rtlCol="0">
            <a:spAutoFit/>
          </a:bodyPr>
          <a:lstStyle/>
          <a:p>
            <a:r>
              <a:rPr lang="en-US" sz="1400" dirty="0" smtClean="0">
                <a:solidFill>
                  <a:srgbClr val="FFFFFF"/>
                </a:solidFill>
              </a:rPr>
              <a:t>“Easiest part of the microservices is in the inner architecture. The architecture of an individual </a:t>
            </a:r>
            <a:r>
              <a:rPr lang="en-US" sz="1400" dirty="0" err="1" smtClean="0">
                <a:solidFill>
                  <a:srgbClr val="FFFFFF"/>
                </a:solidFill>
              </a:rPr>
              <a:t>microservice</a:t>
            </a:r>
            <a:r>
              <a:rPr lang="en-US" sz="1400" dirty="0" smtClean="0">
                <a:solidFill>
                  <a:srgbClr val="FFFFFF"/>
                </a:solidFill>
              </a:rPr>
              <a:t>.”</a:t>
            </a:r>
            <a:endParaRPr lang="en-US" sz="1400" dirty="0">
              <a:solidFill>
                <a:srgbClr val="FFFFFF"/>
              </a:solidFill>
            </a:endParaRPr>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chemeClr val="accent1"/>
                </a:solidFill>
              </a:rPr>
              <a:t>Cloud Native Platforms </a:t>
            </a:r>
            <a:r>
              <a:rPr lang="en-US" sz="2800" dirty="0">
                <a:solidFill>
                  <a:schemeClr val="accent1"/>
                </a:solidFill>
              </a:rPr>
              <a:t>P</a:t>
            </a:r>
            <a:r>
              <a:rPr lang="en-US" sz="2800" dirty="0" smtClean="0">
                <a:solidFill>
                  <a:schemeClr val="accent1"/>
                </a:solidFill>
              </a:rPr>
              <a:t>rovide  the Outer Architecture</a:t>
            </a:r>
            <a:endParaRPr lang="en-US" sz="2800" dirty="0">
              <a:solidFill>
                <a:schemeClr val="accent1"/>
              </a:solidFill>
            </a:endParaRPr>
          </a:p>
        </p:txBody>
      </p:sp>
      <p:sp>
        <p:nvSpPr>
          <p:cNvPr id="2" name="Rectangle 1"/>
          <p:cNvSpPr/>
          <p:nvPr/>
        </p:nvSpPr>
        <p:spPr>
          <a:xfrm>
            <a:off x="568960" y="2387600"/>
            <a:ext cx="7254240" cy="650240"/>
          </a:xfrm>
          <a:prstGeom prst="rect">
            <a:avLst/>
          </a:prstGeom>
          <a:noFill/>
          <a:ln w="38100" cmpd="sng">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400800" y="2387600"/>
            <a:ext cx="1341120" cy="646331"/>
          </a:xfrm>
          <a:prstGeom prst="rect">
            <a:avLst/>
          </a:prstGeom>
          <a:noFill/>
          <a:ln>
            <a:noFill/>
          </a:ln>
        </p:spPr>
        <p:txBody>
          <a:bodyPr wrap="square" rtlCol="0">
            <a:spAutoFit/>
          </a:bodyPr>
          <a:lstStyle/>
          <a:p>
            <a:r>
              <a:rPr lang="en-US" dirty="0" smtClean="0">
                <a:solidFill>
                  <a:srgbClr val="FFFF00"/>
                </a:solidFill>
              </a:rPr>
              <a:t>Inner </a:t>
            </a:r>
          </a:p>
          <a:p>
            <a:r>
              <a:rPr lang="en-US" dirty="0" smtClean="0">
                <a:solidFill>
                  <a:srgbClr val="FFFF00"/>
                </a:solidFill>
              </a:rPr>
              <a:t>Architecture</a:t>
            </a:r>
            <a:endParaRPr lang="en-US" dirty="0">
              <a:solidFill>
                <a:srgbClr val="FFFF0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6"/>
          </a:solidFill>
          <a:ln w="57150" cmpd="sng">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accent1"/>
          </a:solidFill>
          <a:ln w="57150" cmpd="sng">
            <a:solidFill>
              <a:schemeClr val="accent5"/>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5</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6</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7</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8</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Upgrade</a:t>
            </a:r>
          </a:p>
        </p:txBody>
      </p:sp>
      <p:sp>
        <p:nvSpPr>
          <p:cNvPr id="356" name="Shape 356"/>
          <p:cNvSpPr/>
          <p:nvPr/>
        </p:nvSpPr>
        <p:spPr>
          <a:xfrm rot="5400000">
            <a:off x="6667075" y="255248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4"/>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6"/>
                </a:solidFill>
                <a:latin typeface="Helvetica Neue"/>
                <a:ea typeface="Helvetica Neue"/>
                <a:cs typeface="Helvetica Neue"/>
                <a:sym typeface="Helvetica Neue"/>
              </a:rPr>
              <a:t>Dev</a:t>
            </a:r>
            <a:r>
              <a:rPr lang="en-US" sz="3600" b="1" i="0" u="none" strike="noStrike" cap="none" baseline="0" dirty="0">
                <a:solidFill>
                  <a:schemeClr val="accent6"/>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chemeClr val="accent3"/>
                </a:solidFill>
                <a:latin typeface="Helvetica Neue"/>
                <a:ea typeface="Helvetica Neue"/>
                <a:cs typeface="Helvetica Neue"/>
                <a:sym typeface="Helvetica Neue"/>
              </a:rPr>
              <a:t>Biz</a:t>
            </a:r>
          </a:p>
        </p:txBody>
      </p:sp>
      <p:sp>
        <p:nvSpPr>
          <p:cNvPr id="2" name="Title 1"/>
          <p:cNvSpPr>
            <a:spLocks noGrp="1"/>
          </p:cNvSpPr>
          <p:nvPr>
            <p:ph type="title"/>
          </p:nvPr>
        </p:nvSpPr>
        <p:spPr>
          <a:xfrm>
            <a:off x="149912" y="175393"/>
            <a:ext cx="3164373" cy="474445"/>
          </a:xfrm>
        </p:spPr>
        <p:txBody>
          <a:bodyPr/>
          <a:lstStyle/>
          <a:p>
            <a:pPr lvl="0"/>
            <a:r>
              <a:rPr lang="en-US" sz="3600" dirty="0" smtClean="0">
                <a:solidFill>
                  <a:schemeClr val="accent5"/>
                </a:solidFill>
              </a:rPr>
              <a:t>Ops Loop</a:t>
            </a:r>
            <a:endParaRPr lang="en-US" sz="3600" dirty="0">
              <a:solidFill>
                <a:schemeClr val="accent5"/>
              </a:solidFill>
            </a:endParaRPr>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dissolve">
                                      <p:cBhvr>
                                        <p:cTn id="7" dur="500"/>
                                        <p:tgtEl>
                                          <p:spTgt spid="34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9"/>
                                        </p:tgtEl>
                                        <p:attrNameLst>
                                          <p:attrName>style.visibility</p:attrName>
                                        </p:attrNameLst>
                                      </p:cBhvr>
                                      <p:to>
                                        <p:strVal val="visible"/>
                                      </p:to>
                                    </p:set>
                                    <p:animEffect transition="in" filter="dissolve">
                                      <p:cBhvr>
                                        <p:cTn id="11" dur="500"/>
                                        <p:tgtEl>
                                          <p:spTgt spid="34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50"/>
                                        </p:tgtEl>
                                        <p:attrNameLst>
                                          <p:attrName>style.visibility</p:attrName>
                                        </p:attrNameLst>
                                      </p:cBhvr>
                                      <p:to>
                                        <p:strVal val="visible"/>
                                      </p:to>
                                    </p:set>
                                    <p:animEffect transition="in" filter="dissolve">
                                      <p:cBhvr>
                                        <p:cTn id="15" dur="500"/>
                                        <p:tgtEl>
                                          <p:spTgt spid="350"/>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dissolve">
                                      <p:cBhvr>
                                        <p:cTn id="19" dur="500"/>
                                        <p:tgtEl>
                                          <p:spTgt spid="3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52"/>
                                        </p:tgtEl>
                                        <p:attrNameLst>
                                          <p:attrName>style.visibility</p:attrName>
                                        </p:attrNameLst>
                                      </p:cBhvr>
                                      <p:to>
                                        <p:strVal val="visible"/>
                                      </p:to>
                                    </p:set>
                                    <p:animEffect transition="in" filter="dissolve">
                                      <p:cBhvr>
                                        <p:cTn id="23" dur="500"/>
                                        <p:tgtEl>
                                          <p:spTgt spid="352"/>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53"/>
                                        </p:tgtEl>
                                        <p:attrNameLst>
                                          <p:attrName>style.visibility</p:attrName>
                                        </p:attrNameLst>
                                      </p:cBhvr>
                                      <p:to>
                                        <p:strVal val="visible"/>
                                      </p:to>
                                    </p:set>
                                    <p:animEffect transition="in" filter="dissolve">
                                      <p:cBhvr>
                                        <p:cTn id="27" dur="500"/>
                                        <p:tgtEl>
                                          <p:spTgt spid="35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354"/>
                                        </p:tgtEl>
                                        <p:attrNameLst>
                                          <p:attrName>style.visibility</p:attrName>
                                        </p:attrNameLst>
                                      </p:cBhvr>
                                      <p:to>
                                        <p:strVal val="visible"/>
                                      </p:to>
                                    </p:set>
                                    <p:animEffect transition="in" filter="dissolve">
                                      <p:cBhvr>
                                        <p:cTn id="31" dur="500"/>
                                        <p:tgtEl>
                                          <p:spTgt spid="354"/>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355"/>
                                        </p:tgtEl>
                                        <p:attrNameLst>
                                          <p:attrName>style.visibility</p:attrName>
                                        </p:attrNameLst>
                                      </p:cBhvr>
                                      <p:to>
                                        <p:strVal val="visible"/>
                                      </p:to>
                                    </p:set>
                                    <p:animEffect transition="in" filter="dissolve">
                                      <p:cBhvr>
                                        <p:cTn id="35" dur="500"/>
                                        <p:tgtEl>
                                          <p:spTgt spid="3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41"/>
                                        </p:tgtEl>
                                        <p:attrNameLst>
                                          <p:attrName>style.visibility</p:attrName>
                                        </p:attrNameLst>
                                      </p:cBhvr>
                                      <p:to>
                                        <p:strVal val="visible"/>
                                      </p:to>
                                    </p:set>
                                    <p:animEffect transition="in" filter="dissolve">
                                      <p:cBhvr>
                                        <p:cTn id="40" dur="500"/>
                                        <p:tgtEl>
                                          <p:spTgt spid="341"/>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344"/>
                                        </p:tgtEl>
                                        <p:attrNameLst>
                                          <p:attrName>style.visibility</p:attrName>
                                        </p:attrNameLst>
                                      </p:cBhvr>
                                      <p:to>
                                        <p:strVal val="visible"/>
                                      </p:to>
                                    </p:set>
                                    <p:animEffect transition="in" filter="dissolve">
                                      <p:cBhvr>
                                        <p:cTn id="44" dur="500"/>
                                        <p:tgtEl>
                                          <p:spTgt spid="344"/>
                                        </p:tgtEl>
                                      </p:cBhvr>
                                    </p:animEffect>
                                  </p:childTnLst>
                                </p:cTn>
                              </p:par>
                            </p:childTnLst>
                          </p:cTn>
                        </p:par>
                        <p:par>
                          <p:cTn id="45" fill="hold">
                            <p:stCondLst>
                              <p:cond delay="1000"/>
                            </p:stCondLst>
                            <p:childTnLst>
                              <p:par>
                                <p:cTn id="46" presetID="9" presetClass="entr" presetSubtype="0" fill="hold" grpId="0" nodeType="afterEffect">
                                  <p:stCondLst>
                                    <p:cond delay="0"/>
                                  </p:stCondLst>
                                  <p:childTnLst>
                                    <p:set>
                                      <p:cBhvr>
                                        <p:cTn id="47" dur="1" fill="hold">
                                          <p:stCondLst>
                                            <p:cond delay="0"/>
                                          </p:stCondLst>
                                        </p:cTn>
                                        <p:tgtEl>
                                          <p:spTgt spid="345"/>
                                        </p:tgtEl>
                                        <p:attrNameLst>
                                          <p:attrName>style.visibility</p:attrName>
                                        </p:attrNameLst>
                                      </p:cBhvr>
                                      <p:to>
                                        <p:strVal val="visible"/>
                                      </p:to>
                                    </p:set>
                                    <p:animEffect transition="in" filter="dissolve">
                                      <p:cBhvr>
                                        <p:cTn id="48" dur="500"/>
                                        <p:tgtEl>
                                          <p:spTgt spid="345"/>
                                        </p:tgtEl>
                                      </p:cBhvr>
                                    </p:animEffec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346"/>
                                        </p:tgtEl>
                                        <p:attrNameLst>
                                          <p:attrName>style.visibility</p:attrName>
                                        </p:attrNameLst>
                                      </p:cBhvr>
                                      <p:to>
                                        <p:strVal val="visible"/>
                                      </p:to>
                                    </p:set>
                                    <p:animEffect transition="in" filter="dissolve">
                                      <p:cBhvr>
                                        <p:cTn id="52" dur="500"/>
                                        <p:tgtEl>
                                          <p:spTgt spid="346"/>
                                        </p:tgtEl>
                                      </p:cBhvr>
                                    </p:animEffect>
                                  </p:childTnLst>
                                </p:cTn>
                              </p:par>
                            </p:childTnLst>
                          </p:cTn>
                        </p:par>
                        <p:par>
                          <p:cTn id="53" fill="hold">
                            <p:stCondLst>
                              <p:cond delay="2000"/>
                            </p:stCondLst>
                            <p:childTnLst>
                              <p:par>
                                <p:cTn id="54" presetID="9" presetClass="entr" presetSubtype="0" fill="hold" grpId="0" nodeType="afterEffect">
                                  <p:stCondLst>
                                    <p:cond delay="0"/>
                                  </p:stCondLst>
                                  <p:childTnLst>
                                    <p:set>
                                      <p:cBhvr>
                                        <p:cTn id="55" dur="1" fill="hold">
                                          <p:stCondLst>
                                            <p:cond delay="0"/>
                                          </p:stCondLst>
                                        </p:cTn>
                                        <p:tgtEl>
                                          <p:spTgt spid="347"/>
                                        </p:tgtEl>
                                        <p:attrNameLst>
                                          <p:attrName>style.visibility</p:attrName>
                                        </p:attrNameLst>
                                      </p:cBhvr>
                                      <p:to>
                                        <p:strVal val="visible"/>
                                      </p:to>
                                    </p:set>
                                    <p:animEffect transition="in" filter="dissolve">
                                      <p:cBhvr>
                                        <p:cTn id="56"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4" grpId="0"/>
      <p:bldP spid="345" grpId="0"/>
      <p:bldP spid="346" grpId="0"/>
      <p:bldP spid="347" grpId="0"/>
      <p:bldP spid="348" grpId="0"/>
      <p:bldP spid="349" grpId="0"/>
      <p:bldP spid="350" grpId="0"/>
      <p:bldP spid="351" grpId="0"/>
      <p:bldP spid="352" grpId="0"/>
      <p:bldP spid="353" grpId="0"/>
      <p:bldP spid="354" grpId="0"/>
      <p:bldP spid="3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859028" y="3192643"/>
            <a:ext cx="3533132" cy="1582558"/>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137181" y="2748190"/>
            <a:ext cx="3024221" cy="1925020"/>
          </a:xfrm>
          <a:prstGeom prst="rect">
            <a:avLst/>
          </a:prstGeom>
        </p:spPr>
      </p:pic>
      <p:sp>
        <p:nvSpPr>
          <p:cNvPr id="83" name="Shape 83"/>
          <p:cNvSpPr/>
          <p:nvPr/>
        </p:nvSpPr>
        <p:spPr>
          <a:xfrm>
            <a:off x="600891" y="4156037"/>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1948477" y="4153090"/>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321954" y="4160538"/>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4981322" y="4017948"/>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585966" y="1986894"/>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65133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71670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782073"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105544" y="2636831"/>
            <a:ext cx="8578542" cy="1518312"/>
            <a:chOff x="87342" y="2286009"/>
            <a:chExt cx="8578542" cy="1518312"/>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116463" y="3137958"/>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sp>
        <p:nvSpPr>
          <p:cNvPr id="40" name="Shape 86"/>
          <p:cNvSpPr/>
          <p:nvPr/>
        </p:nvSpPr>
        <p:spPr>
          <a:xfrm>
            <a:off x="3783796" y="1254527"/>
            <a:ext cx="1688479" cy="2454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smtClean="0">
                <a:solidFill>
                  <a:srgbClr val="FFFFFF"/>
                </a:solidFill>
                <a:ea typeface="Arial"/>
                <a:cs typeface="Arial"/>
                <a:sym typeface="Arial"/>
              </a:rPr>
              <a:t>Agile Project Management</a:t>
            </a:r>
            <a:endParaRPr sz="1000" b="1" i="0" u="none" strike="noStrike" cap="none" baseline="0" dirty="0">
              <a:solidFill>
                <a:srgbClr val="FFFFFF"/>
              </a:solidFill>
              <a:ea typeface="Arial"/>
              <a:cs typeface="Arial"/>
              <a:sym typeface="Arial"/>
            </a:endParaRPr>
          </a:p>
        </p:txBody>
      </p:sp>
      <p:sp>
        <p:nvSpPr>
          <p:cNvPr id="9" name="Left Brace 8"/>
          <p:cNvSpPr>
            <a:spLocks/>
          </p:cNvSpPr>
          <p:nvPr/>
        </p:nvSpPr>
        <p:spPr>
          <a:xfrm rot="5400000">
            <a:off x="4255412" y="-2447052"/>
            <a:ext cx="746150" cy="8582663"/>
          </a:xfrm>
          <a:prstGeom prst="leftBrace">
            <a:avLst>
              <a:gd name="adj1" fmla="val 8333"/>
              <a:gd name="adj2" fmla="val 49882"/>
            </a:avLst>
          </a:prstGeom>
          <a:ln>
            <a:solidFill>
              <a:srgbClr val="F7964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005" y="3333516"/>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796987" y="3289760"/>
            <a:ext cx="1473742" cy="859683"/>
          </a:xfrm>
          <a:prstGeom prst="rect">
            <a:avLst/>
          </a:prstGeom>
        </p:spPr>
      </p:pic>
      <p:pic>
        <p:nvPicPr>
          <p:cNvPr id="7" name="Picture 6"/>
          <p:cNvPicPr>
            <a:picLocks noChangeAspect="1"/>
          </p:cNvPicPr>
          <p:nvPr/>
        </p:nvPicPr>
        <p:blipFill>
          <a:blip r:embed="rId6"/>
          <a:stretch>
            <a:fillRect/>
          </a:stretch>
        </p:blipFill>
        <p:spPr>
          <a:xfrm>
            <a:off x="3537179" y="3333516"/>
            <a:ext cx="829869" cy="829869"/>
          </a:xfrm>
          <a:prstGeom prst="rect">
            <a:avLst/>
          </a:prstGeom>
        </p:spPr>
      </p:pic>
      <p:pic>
        <p:nvPicPr>
          <p:cNvPr id="8" name="Picture 7"/>
          <p:cNvPicPr>
            <a:picLocks noChangeAspect="1"/>
          </p:cNvPicPr>
          <p:nvPr/>
        </p:nvPicPr>
        <p:blipFill>
          <a:blip r:embed="rId7"/>
          <a:stretch>
            <a:fillRect/>
          </a:stretch>
        </p:blipFill>
        <p:spPr>
          <a:xfrm>
            <a:off x="3696298" y="1024591"/>
            <a:ext cx="1984949" cy="297742"/>
          </a:xfrm>
          <a:prstGeom prst="rect">
            <a:avLst/>
          </a:prstGeom>
        </p:spPr>
      </p:pic>
    </p:spTree>
    <p:extLst>
      <p:ext uri="{BB962C8B-B14F-4D97-AF65-F5344CB8AC3E}">
        <p14:creationId xmlns:p14="http://schemas.microsoft.com/office/powerpoint/2010/main" val="1073913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b="0" dirty="0" smtClean="0">
                <a:solidFill>
                  <a:schemeClr val="accent1"/>
                </a:solidFill>
                <a:sym typeface="Helvetica Neue"/>
              </a:rPr>
              <a:t>Cloud Native Maturity Model</a:t>
            </a:r>
            <a:endParaRPr lang="en-US" b="0" dirty="0">
              <a:solidFill>
                <a:schemeClr val="accent1"/>
              </a:solidFill>
              <a:sym typeface="Helvetica Neue"/>
            </a:endParaRPr>
          </a:p>
        </p:txBody>
      </p:sp>
      <p:sp>
        <p:nvSpPr>
          <p:cNvPr id="9" name="Shape 637"/>
          <p:cNvSpPr/>
          <p:nvPr/>
        </p:nvSpPr>
        <p:spPr>
          <a:xfrm>
            <a:off x="3527787" y="798356"/>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Shape 645"/>
          <p:cNvSpPr/>
          <p:nvPr/>
        </p:nvSpPr>
        <p:spPr>
          <a:xfrm>
            <a:off x="3527787" y="4046689"/>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Native</a:t>
            </a:r>
            <a:endParaRPr lang="en-US" sz="2000" b="1"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API-first design</a:t>
            </a:r>
            <a:endParaRPr lang="en-US" sz="1200" kern="0" dirty="0">
              <a:solidFill>
                <a:srgbClr val="FFFFFF"/>
              </a:solidFill>
              <a:latin typeface="Roboto Light"/>
              <a:ea typeface="Roboto"/>
              <a:cs typeface="Roboto Light"/>
              <a:sym typeface="Roboto"/>
              <a:rtl val="0"/>
            </a:endParaRPr>
          </a:p>
        </p:txBody>
      </p:sp>
      <p:sp>
        <p:nvSpPr>
          <p:cNvPr id="14" name="Shape 637"/>
          <p:cNvSpPr/>
          <p:nvPr/>
        </p:nvSpPr>
        <p:spPr>
          <a:xfrm>
            <a:off x="3527787" y="1889147"/>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5" name="Shape 637"/>
          <p:cNvSpPr/>
          <p:nvPr/>
        </p:nvSpPr>
        <p:spPr>
          <a:xfrm>
            <a:off x="3527787" y="2989251"/>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Cloud</a:t>
            </a:r>
            <a:r>
              <a:rPr lang="en-US" sz="1200" kern="0" dirty="0">
                <a:solidFill>
                  <a:srgbClr val="FFFFFF"/>
                </a:solidFill>
                <a:latin typeface="Roboto Light"/>
                <a:ea typeface="Roboto"/>
                <a:cs typeface="Roboto Light"/>
                <a:sym typeface="Roboto"/>
                <a:rtl val="0"/>
              </a:rPr>
              <a:t>-agnostic runtime </a:t>
            </a:r>
            <a:r>
              <a:rPr lang="en-US" sz="1200" kern="0" dirty="0" smtClean="0">
                <a:solidFill>
                  <a:srgbClr val="FFFFFF"/>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Proactive failure </a:t>
            </a:r>
            <a:r>
              <a:rPr lang="en-US" sz="1200" kern="0" dirty="0" smtClean="0">
                <a:solidFill>
                  <a:srgbClr val="FFFFFF"/>
                </a:solidFill>
                <a:latin typeface="Roboto Light"/>
                <a:ea typeface="Roboto"/>
                <a:cs typeface="Roboto Light"/>
                <a:sym typeface="Roboto"/>
                <a:rtl val="0"/>
              </a:rPr>
              <a:t>testing</a:t>
            </a:r>
            <a:endParaRPr lang="en-US" sz="1200" kern="0" dirty="0">
              <a:solidFill>
                <a:srgbClr val="FFFFFF"/>
              </a:solidFill>
              <a:latin typeface="Roboto Light"/>
              <a:ea typeface="Roboto"/>
              <a:cs typeface="Roboto Light"/>
              <a:sym typeface="Roboto"/>
              <a:rtl val="0"/>
            </a:endParaRPr>
          </a:p>
        </p:txBody>
      </p:sp>
      <p:sp>
        <p:nvSpPr>
          <p:cNvPr id="17" name="Rounded Rectangle 16"/>
          <p:cNvSpPr/>
          <p:nvPr/>
        </p:nvSpPr>
        <p:spPr>
          <a:xfrm>
            <a:off x="1274389" y="1838684"/>
            <a:ext cx="2441680" cy="952520"/>
          </a:xfrm>
          <a:prstGeom prst="roundRect">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Resilient</a:t>
            </a:r>
            <a:endParaRPr lang="en-US" sz="2000" b="1" kern="0" dirty="0">
              <a:solidFill>
                <a:prstClr val="white"/>
              </a:solidFill>
              <a:latin typeface="Roboto"/>
              <a:ea typeface="Roboto"/>
              <a:cs typeface="Roboto"/>
              <a:sym typeface="Roboto"/>
              <a:rtl val="0"/>
            </a:endParaRPr>
          </a:p>
        </p:txBody>
      </p:sp>
      <p:sp>
        <p:nvSpPr>
          <p:cNvPr id="20" name="Rounded Rectangle 19"/>
          <p:cNvSpPr/>
          <p:nvPr/>
        </p:nvSpPr>
        <p:spPr>
          <a:xfrm>
            <a:off x="1252610" y="2928988"/>
            <a:ext cx="2441680" cy="952520"/>
          </a:xfrm>
          <a:prstGeom prst="roundRect">
            <a:avLst/>
          </a:prstGeom>
          <a:solidFill>
            <a:schemeClr val="accent3"/>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Friendly</a:t>
            </a:r>
            <a:endParaRPr lang="en-US" sz="2000" b="1" kern="0" dirty="0">
              <a:solidFill>
                <a:prstClr val="white"/>
              </a:solidFill>
              <a:latin typeface="Roboto"/>
              <a:ea typeface="Roboto"/>
              <a:cs typeface="Roboto"/>
              <a:sym typeface="Roboto"/>
              <a:rtl val="0"/>
            </a:endParaRPr>
          </a:p>
        </p:txBody>
      </p:sp>
      <p:sp>
        <p:nvSpPr>
          <p:cNvPr id="22" name="Rounded Rectangle 21"/>
          <p:cNvSpPr/>
          <p:nvPr/>
        </p:nvSpPr>
        <p:spPr>
          <a:xfrm>
            <a:off x="1252610" y="4004025"/>
            <a:ext cx="2441680" cy="952520"/>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Ready</a:t>
            </a:r>
            <a:endParaRPr lang="en-US" sz="2000" b="1"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Consumes platform-managed backing services </a:t>
            </a:r>
            <a:endParaRPr lang="en-US" sz="1200" kern="0" dirty="0">
              <a:solidFill>
                <a:srgbClr val="FFFFFF"/>
              </a:solidFill>
              <a:latin typeface="Roboto Light"/>
              <a:ea typeface="Roboto"/>
              <a:cs typeface="Roboto Light"/>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12 Factor </a:t>
            </a:r>
            <a:r>
              <a:rPr lang="en-US" sz="1200" kern="0" dirty="0" smtClean="0">
                <a:solidFill>
                  <a:srgbClr val="FFFFFF"/>
                </a:solidFill>
                <a:latin typeface="Roboto Light"/>
                <a:ea typeface="Roboto"/>
                <a:cs typeface="Roboto Light"/>
                <a:sym typeface="Roboto"/>
                <a:rtl val="0"/>
              </a:rPr>
              <a:t>App methodology</a:t>
            </a:r>
            <a:endParaRPr lang="en-US" sz="1200" kern="0" dirty="0">
              <a:solidFill>
                <a:srgbClr val="FFFFFF"/>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Leverages platform for high availability</a:t>
            </a:r>
          </a:p>
        </p:txBody>
      </p:sp>
    </p:spTree>
    <p:extLst>
      <p:ext uri="{BB962C8B-B14F-4D97-AF65-F5344CB8AC3E}">
        <p14:creationId xmlns:p14="http://schemas.microsoft.com/office/powerpoint/2010/main" val="23075963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animBg="1"/>
      <p:bldP spid="15" grpId="0" animBg="1"/>
      <p:bldP spid="16" grpId="0"/>
      <p:bldP spid="17" grpId="0" animBg="1"/>
      <p:bldP spid="19" grpId="0"/>
      <p:bldP spid="20" grpId="0" animBg="1"/>
      <p:bldP spid="21"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7463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WHY</a:t>
            </a:r>
            <a:endParaRPr lang="en-US" sz="9600" b="1" dirty="0">
              <a:solidFill>
                <a:schemeClr val="accent6"/>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62947" y="140074"/>
            <a:ext cx="8796928" cy="474445"/>
          </a:xfrm>
        </p:spPr>
        <p:txBody>
          <a:bodyPr/>
          <a:lstStyle/>
          <a:p>
            <a:pPr lvl="0"/>
            <a:r>
              <a:rPr lang="en-US" sz="3200" b="0" dirty="0" smtClean="0">
                <a:solidFill>
                  <a:schemeClr val="accent1"/>
                </a:solidFill>
                <a:sym typeface="Helvetica Neue"/>
              </a:rPr>
              <a:t>Disruption to Enterprise IT is here</a:t>
            </a:r>
            <a:endParaRPr lang="en-US" sz="1800" b="0" dirty="0">
              <a:solidFill>
                <a:schemeClr val="accent1"/>
              </a:solidFill>
              <a:sym typeface="Helvetica Neue"/>
            </a:endParaRPr>
          </a:p>
        </p:txBody>
      </p:sp>
      <p:pic>
        <p:nvPicPr>
          <p:cNvPr id="2" name="Picture 1"/>
          <p:cNvPicPr>
            <a:picLocks noChangeAspect="1"/>
          </p:cNvPicPr>
          <p:nvPr/>
        </p:nvPicPr>
        <p:blipFill>
          <a:blip r:embed="rId3"/>
          <a:stretch>
            <a:fillRect/>
          </a:stretch>
        </p:blipFill>
        <p:spPr>
          <a:xfrm>
            <a:off x="489591" y="1690778"/>
            <a:ext cx="4157481" cy="1776261"/>
          </a:xfrm>
          <a:prstGeom prst="rect">
            <a:avLst/>
          </a:prstGeom>
        </p:spPr>
      </p:pic>
      <p:pic>
        <p:nvPicPr>
          <p:cNvPr id="3" name="Picture 2"/>
          <p:cNvPicPr>
            <a:picLocks noChangeAspect="1"/>
          </p:cNvPicPr>
          <p:nvPr/>
        </p:nvPicPr>
        <p:blipFill>
          <a:blip r:embed="rId4"/>
          <a:stretch>
            <a:fillRect/>
          </a:stretch>
        </p:blipFill>
        <p:spPr>
          <a:xfrm>
            <a:off x="5312783" y="1030771"/>
            <a:ext cx="2875144" cy="3319978"/>
          </a:xfrm>
          <a:prstGeom prst="rect">
            <a:avLst/>
          </a:prstGeom>
        </p:spPr>
      </p:pic>
      <p:sp>
        <p:nvSpPr>
          <p:cNvPr id="9" name="Shape 264"/>
          <p:cNvSpPr txBox="1"/>
          <p:nvPr/>
        </p:nvSpPr>
        <p:spPr>
          <a:xfrm>
            <a:off x="1286637" y="4447453"/>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outsiders</a:t>
            </a:r>
            <a:endParaRPr lang="en-US" b="0" i="0" u="none" strike="noStrike" cap="none" baseline="0" dirty="0">
              <a:solidFill>
                <a:srgbClr val="FFFFFF"/>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447453"/>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a:t>
            </a:r>
            <a:r>
              <a:rPr lang="en-US" dirty="0" smtClean="0">
                <a:solidFill>
                  <a:srgbClr val="FFFFFF"/>
                </a:solidFill>
                <a:latin typeface="Arial"/>
                <a:ea typeface="Helvetica Neue"/>
                <a:cs typeface="Arial"/>
                <a:sym typeface="Helvetica Neue"/>
              </a:rPr>
              <a:t>uber in</a:t>
            </a:r>
            <a:r>
              <a:rPr lang="en-US" b="0" i="0" u="none" strike="noStrike" cap="none" baseline="0" dirty="0" smtClean="0">
                <a:solidFill>
                  <a:srgbClr val="FFFFFF"/>
                </a:solidFill>
                <a:latin typeface="Arial"/>
                <a:ea typeface="Helvetica Neue"/>
                <a:cs typeface="Arial"/>
                <a:sym typeface="Helvetica Neue"/>
              </a:rPr>
              <a:t>sider</a:t>
            </a:r>
            <a:endParaRPr lang="en-US" b="0" i="0" u="none" strike="noStrike" cap="none" baseline="0" dirty="0">
              <a:solidFill>
                <a:srgbClr val="FFFFFF"/>
              </a:solidFill>
              <a:latin typeface="Arial"/>
              <a:ea typeface="Helvetica Neue"/>
              <a:cs typeface="Arial"/>
              <a:sym typeface="Helvetica Neue"/>
            </a:endParaRPr>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6"/>
            <a:ext cx="8796928" cy="1060609"/>
          </a:xfrm>
        </p:spPr>
        <p:txBody>
          <a:bodyPr/>
          <a:lstStyle/>
          <a:p>
            <a:pPr lvl="0"/>
            <a:r>
              <a:rPr lang="en-US" sz="3200" b="0" dirty="0">
                <a:solidFill>
                  <a:srgbClr val="4F81BD"/>
                </a:solidFill>
                <a:sym typeface="Helvetica Neue"/>
              </a:rPr>
              <a:t>Fortune </a:t>
            </a:r>
            <a:r>
              <a:rPr lang="en-US" sz="3200" b="0" dirty="0" smtClean="0">
                <a:solidFill>
                  <a:srgbClr val="4F81BD"/>
                </a:solidFill>
                <a:sym typeface="Helvetica Neue"/>
              </a:rPr>
              <a:t>500 Companies are Adopting</a:t>
            </a:r>
            <a:br>
              <a:rPr lang="en-US" sz="3200" b="0" dirty="0" smtClean="0">
                <a:solidFill>
                  <a:srgbClr val="4F81BD"/>
                </a:solidFill>
                <a:sym typeface="Helvetica Neue"/>
              </a:rPr>
            </a:br>
            <a:r>
              <a:rPr lang="en-US" sz="3200" b="0" dirty="0" smtClean="0">
                <a:solidFill>
                  <a:srgbClr val="4F81BD"/>
                </a:solidFill>
                <a:sym typeface="Helvetica Neue"/>
              </a:rPr>
              <a:t>Cloud </a:t>
            </a:r>
            <a:r>
              <a:rPr lang="en-US" sz="3200" b="0" dirty="0">
                <a:solidFill>
                  <a:srgbClr val="4F81BD"/>
                </a:solidFill>
                <a:sym typeface="Helvetica Neue"/>
              </a:rPr>
              <a:t>N</a:t>
            </a:r>
            <a:r>
              <a:rPr lang="en-US" sz="3200" b="0" dirty="0" smtClean="0">
                <a:solidFill>
                  <a:srgbClr val="4F81BD"/>
                </a:solidFill>
                <a:sym typeface="Helvetica Neue"/>
              </a:rPr>
              <a:t>ative and </a:t>
            </a:r>
            <a:r>
              <a:rPr lang="en-US" sz="3200" b="0" dirty="0" err="1">
                <a:solidFill>
                  <a:srgbClr val="4F81BD"/>
                </a:solidFill>
                <a:sym typeface="Helvetica Neue"/>
              </a:rPr>
              <a:t>M</a:t>
            </a:r>
            <a:r>
              <a:rPr lang="en-US" sz="3200" b="0" dirty="0" err="1" smtClean="0">
                <a:solidFill>
                  <a:srgbClr val="4F81BD"/>
                </a:solidFill>
                <a:sym typeface="Helvetica Neue"/>
              </a:rPr>
              <a:t>icroservice</a:t>
            </a:r>
            <a:r>
              <a:rPr lang="en-US" sz="3200" b="0" dirty="0" smtClean="0">
                <a:solidFill>
                  <a:srgbClr val="4F81BD"/>
                </a:solidFill>
                <a:sym typeface="Helvetica Neue"/>
              </a:rPr>
              <a:t> Models</a:t>
            </a:r>
            <a:endParaRPr lang="en-US" sz="3200" b="0" dirty="0">
              <a:solidFill>
                <a:srgbClr val="4F81BD"/>
              </a:solidFill>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“The adopters we speak to today, like GE, HP, </a:t>
            </a:r>
            <a:r>
              <a:rPr lang="en-US" sz="1800" b="0" i="0" u="none" strike="noStrike" cap="none" baseline="0" dirty="0" err="1">
                <a:solidFill>
                  <a:schemeClr val="bg1"/>
                </a:solidFill>
                <a:latin typeface="Arial"/>
                <a:ea typeface="Helvetica Neue"/>
                <a:cs typeface="Arial"/>
                <a:sym typeface="Helvetica Neue"/>
              </a:rPr>
              <a:t>Equinix</a:t>
            </a:r>
            <a:r>
              <a:rPr lang="en-US" sz="1800" b="0" i="0" u="none" strike="noStrike" cap="none" baseline="0" dirty="0">
                <a:solidFill>
                  <a:schemeClr val="bg1"/>
                </a:solidFill>
                <a:latin typeface="Arial"/>
                <a:ea typeface="Helvetica Neue"/>
                <a:cs typeface="Arial"/>
                <a:sym typeface="Helvetica Neue"/>
              </a:rPr>
              <a:t>, PayPal, Capital One, Goldman Sachs, </a:t>
            </a:r>
            <a:r>
              <a:rPr lang="en-US" sz="1800" b="0" i="0" u="none" strike="noStrike" cap="none" baseline="0" dirty="0" err="1">
                <a:solidFill>
                  <a:schemeClr val="bg1"/>
                </a:solidFill>
                <a:latin typeface="Arial"/>
                <a:ea typeface="Helvetica Neue"/>
                <a:cs typeface="Arial"/>
                <a:sym typeface="Helvetica Neue"/>
              </a:rPr>
              <a:t>Airbnb</a:t>
            </a:r>
            <a:r>
              <a:rPr lang="en-US" sz="1800" b="0" i="0" u="none" strike="noStrike" cap="none" baseline="0" dirty="0">
                <a:solidFill>
                  <a:schemeClr val="bg1"/>
                </a:solidFill>
                <a:latin typeface="Arial"/>
                <a:ea typeface="Helvetica Neue"/>
                <a:cs typeface="Arial"/>
                <a:sym typeface="Helvetica Neue"/>
              </a:rPr>
              <a:t>, </a:t>
            </a:r>
            <a:r>
              <a:rPr lang="en-US" sz="1800" b="0" i="0" u="none" strike="noStrike" cap="none" baseline="0" dirty="0" err="1">
                <a:solidFill>
                  <a:schemeClr val="bg1"/>
                </a:solidFill>
                <a:latin typeface="Arial"/>
                <a:ea typeface="Helvetica Neue"/>
                <a:cs typeface="Arial"/>
                <a:sym typeface="Helvetica Neue"/>
              </a:rPr>
              <a:t>Medallia</a:t>
            </a:r>
            <a:r>
              <a:rPr lang="en-US" sz="1800" b="0" i="0" u="none" strike="noStrike" cap="none" baseline="0" dirty="0">
                <a:solidFill>
                  <a:schemeClr val="bg1"/>
                </a:solidFill>
                <a:latin typeface="Arial"/>
                <a:ea typeface="Helvetica Neue"/>
                <a:cs typeface="Arial"/>
                <a:sym typeface="Helvetica Neue"/>
              </a:rPr>
              <a:t>, Square, and </a:t>
            </a:r>
            <a:r>
              <a:rPr lang="en-US" sz="1800" b="0" i="0" u="none" strike="noStrike" cap="none" baseline="0" dirty="0" err="1">
                <a:solidFill>
                  <a:schemeClr val="bg1"/>
                </a:solidFill>
                <a:latin typeface="Arial"/>
                <a:ea typeface="Helvetica Neue"/>
                <a:cs typeface="Arial"/>
                <a:sym typeface="Helvetica Neue"/>
              </a:rPr>
              <a:t>Xoom</a:t>
            </a:r>
            <a:r>
              <a:rPr lang="en-US" sz="1800" b="0" i="0" u="none" strike="noStrike" cap="none" baseline="0" dirty="0">
                <a:solidFill>
                  <a:schemeClr val="bg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2023480" cy="550180"/>
          </a:xfrm>
          <a:prstGeom prst="rect">
            <a:avLst/>
          </a:prstGeom>
          <a:noFill/>
          <a:ln>
            <a:noFill/>
          </a:ln>
        </p:spPr>
      </p:pic>
      <p:pic>
        <p:nvPicPr>
          <p:cNvPr id="493" name="Shape 493"/>
          <p:cNvPicPr preferRelativeResize="0"/>
          <p:nvPr/>
        </p:nvPicPr>
        <p:blipFill rotWithShape="1">
          <a:blip r:embed="rId5">
            <a:alphaModFix/>
          </a:blip>
          <a:srcRect/>
          <a:stretch/>
        </p:blipFill>
        <p:spPr>
          <a:xfrm>
            <a:off x="3070832" y="4194847"/>
            <a:ext cx="2985037" cy="557603"/>
          </a:xfrm>
          <a:prstGeom prst="rect">
            <a:avLst/>
          </a:prstGeom>
          <a:solidFill>
            <a:schemeClr val="bg1"/>
          </a:solidFill>
          <a:ln>
            <a:noFill/>
          </a:ln>
        </p:spPr>
      </p:pic>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sz="3200" b="0" dirty="0">
                <a:solidFill>
                  <a:schemeClr val="accent1"/>
                </a:solidFill>
                <a:sym typeface="Helvetica Neue"/>
              </a:rPr>
              <a:t>Monolithic Applications Drive Complex, </a:t>
            </a:r>
            <a:r>
              <a:rPr lang="en-US" sz="3200" b="0" dirty="0" smtClean="0">
                <a:solidFill>
                  <a:schemeClr val="accent1"/>
                </a:solidFill>
                <a:sym typeface="Helvetica Neue"/>
              </a:rPr>
              <a:t/>
            </a:r>
            <a:br>
              <a:rPr lang="en-US" sz="3200" b="0" dirty="0" smtClean="0">
                <a:solidFill>
                  <a:schemeClr val="accent1"/>
                </a:solidFill>
                <a:sym typeface="Helvetica Neue"/>
              </a:rPr>
            </a:br>
            <a:r>
              <a:rPr lang="en-US" sz="3200" b="0" dirty="0" smtClean="0">
                <a:solidFill>
                  <a:schemeClr val="accent1"/>
                </a:solidFill>
                <a:sym typeface="Helvetica Neue"/>
              </a:rPr>
              <a:t>Manual </a:t>
            </a:r>
            <a:r>
              <a:rPr lang="en-US" sz="3200" b="0" dirty="0">
                <a:solidFill>
                  <a:schemeClr val="accent1"/>
                </a:solidFill>
                <a:sym typeface="Helvetica Neue"/>
              </a:rPr>
              <a:t>Deploys &amp; Waterfall Release Cycles</a:t>
            </a:r>
            <a:endParaRPr lang="en-US" sz="3200" b="0" dirty="0">
              <a:solidFill>
                <a:schemeClr val="accent1"/>
              </a:solidFill>
              <a:sym typeface="Arial"/>
            </a:endParaRPr>
          </a:p>
        </p:txBody>
      </p:sp>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chemeClr val="bg1"/>
                </a:solidFill>
                <a:latin typeface="Arial"/>
                <a:cs typeface="Arial"/>
              </a:rPr>
              <a:t>Can you deliver full CI</a:t>
            </a:r>
            <a:r>
              <a:rPr lang="en-US" dirty="0">
                <a:solidFill>
                  <a:schemeClr val="bg1"/>
                </a:solidFill>
                <a:latin typeface="Arial"/>
                <a:cs typeface="Arial"/>
              </a:rPr>
              <a:t>/CD for every major </a:t>
            </a:r>
            <a:r>
              <a:rPr lang="en-US" dirty="0" smtClean="0">
                <a:solidFill>
                  <a:schemeClr val="bg1"/>
                </a:solidFill>
                <a:latin typeface="Arial"/>
                <a:cs typeface="Arial"/>
              </a:rPr>
              <a:t>app </a:t>
            </a:r>
            <a:r>
              <a:rPr lang="en-US" dirty="0">
                <a:solidFill>
                  <a:schemeClr val="bg1"/>
                </a:solidFill>
                <a:latin typeface="Arial"/>
                <a:cs typeface="Arial"/>
              </a:rPr>
              <a:t>in your portfolio </a:t>
            </a:r>
            <a:r>
              <a:rPr lang="en-US" dirty="0" smtClean="0">
                <a:solidFill>
                  <a:schemeClr val="bg1"/>
                </a:solidFill>
                <a:latin typeface="Arial"/>
                <a:cs typeface="Arial"/>
              </a:rPr>
              <a:t>today, or are you doing </a:t>
            </a:r>
            <a:r>
              <a:rPr lang="en-US" b="0" i="0" u="none" strike="noStrike" cap="none" baseline="0" dirty="0" smtClean="0">
                <a:solidFill>
                  <a:schemeClr val="bg1"/>
                </a:solidFill>
                <a:latin typeface="Arial"/>
                <a:ea typeface="Helvetica Neue"/>
                <a:cs typeface="Arial"/>
                <a:sym typeface="Helvetica Neue"/>
              </a:rPr>
              <a:t>75+ step </a:t>
            </a:r>
            <a:r>
              <a:rPr lang="en-US" b="0" i="0" u="none" strike="noStrike" cap="none" baseline="0" dirty="0">
                <a:solidFill>
                  <a:schemeClr val="bg1"/>
                </a:solidFill>
                <a:latin typeface="Arial"/>
                <a:ea typeface="Helvetica Neue"/>
                <a:cs typeface="Arial"/>
                <a:sym typeface="Helvetica Neue"/>
              </a:rPr>
              <a:t>manual </a:t>
            </a:r>
            <a:r>
              <a:rPr lang="en-US" b="0" i="0" u="none" strike="noStrike" cap="none" baseline="0" dirty="0" smtClean="0">
                <a:solidFill>
                  <a:schemeClr val="bg1"/>
                </a:solidFill>
                <a:latin typeface="Arial"/>
                <a:ea typeface="Helvetica Neue"/>
                <a:cs typeface="Arial"/>
                <a:sym typeface="Helvetica Neue"/>
              </a:rPr>
              <a:t>deployments?</a:t>
            </a:r>
            <a:endParaRPr lang="en-US" b="0" i="0" u="none" strike="noStrike" cap="none" baseline="0" dirty="0">
              <a:solidFill>
                <a:schemeClr val="bg1"/>
              </a:solidFill>
              <a:latin typeface="Arial"/>
              <a:ea typeface="Helvetica Neue"/>
              <a:cs typeface="Arial"/>
              <a:sym typeface="Helvetica Neue"/>
            </a:endParaRPr>
          </a:p>
        </p:txBody>
      </p:sp>
      <p:sp>
        <p:nvSpPr>
          <p:cNvPr id="9" name="Rectangle 31"/>
          <p:cNvSpPr>
            <a:spLocks noChangeArrowheads="1"/>
          </p:cNvSpPr>
          <p:nvPr/>
        </p:nvSpPr>
        <p:spPr bwMode="auto">
          <a:xfrm>
            <a:off x="509250" y="2018642"/>
            <a:ext cx="113749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bg1"/>
                </a:solidFill>
                <a:latin typeface="Felt Tip Senior" charset="0"/>
              </a:rPr>
              <a:t>Developer</a:t>
            </a:r>
            <a:endParaRPr lang="en-US" sz="1400" b="1" dirty="0">
              <a:solidFill>
                <a:schemeClr val="bg1"/>
              </a:solidFill>
              <a:latin typeface="Felt Tip Senior" charset="0"/>
            </a:endParaRPr>
          </a:p>
        </p:txBody>
      </p:sp>
      <p:sp>
        <p:nvSpPr>
          <p:cNvPr id="12" name="Rectangle 31"/>
          <p:cNvSpPr>
            <a:spLocks noChangeArrowheads="1"/>
          </p:cNvSpPr>
          <p:nvPr/>
        </p:nvSpPr>
        <p:spPr bwMode="auto">
          <a:xfrm>
            <a:off x="577288" y="4320228"/>
            <a:ext cx="992815"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rgbClr val="FFFFFF"/>
                </a:solidFill>
                <a:latin typeface="Felt Tip Senior" charset="0"/>
              </a:rPr>
              <a:t>Operator</a:t>
            </a:r>
            <a:endParaRPr lang="en-US" sz="1400" b="1" dirty="0">
              <a:solidFill>
                <a:srgbClr val="FFFFFF"/>
              </a:solidFill>
              <a:latin typeface="Felt Tip Senior" charset="0"/>
            </a:endParaRPr>
          </a:p>
        </p:txBody>
      </p:sp>
      <p:pic>
        <p:nvPicPr>
          <p:cNvPr id="17" name="Picture 16" descr="Provisioning_workflow.jpg"/>
          <p:cNvPicPr>
            <a:picLocks noChangeAspect="1"/>
          </p:cNvPicPr>
          <p:nvPr/>
        </p:nvPicPr>
        <p:blipFill>
          <a:blip r:embed="rId3" cstate="print"/>
          <a:stretch>
            <a:fillRect/>
          </a:stretch>
        </p:blipFill>
        <p:spPr>
          <a:xfrm>
            <a:off x="2422769" y="1365884"/>
            <a:ext cx="5962245" cy="2687451"/>
          </a:xfrm>
          <a:prstGeom prst="rect">
            <a:avLst/>
          </a:prstGeom>
        </p:spPr>
      </p:pic>
      <p:pic>
        <p:nvPicPr>
          <p:cNvPr id="18" name="Picture 17" descr="Icons-Land-Vista-People-Office-Customer-Female-Dark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5295" y="1413256"/>
            <a:ext cx="661437" cy="707925"/>
          </a:xfrm>
          <a:prstGeom prst="rect">
            <a:avLst/>
          </a:prstGeom>
        </p:spPr>
      </p:pic>
      <p:pic>
        <p:nvPicPr>
          <p:cNvPr id="19" name="Picture 18"/>
          <p:cNvPicPr>
            <a:picLocks noChangeAspect="1"/>
          </p:cNvPicPr>
          <p:nvPr/>
        </p:nvPicPr>
        <p:blipFill>
          <a:blip r:embed="rId5"/>
          <a:stretch>
            <a:fillRect/>
          </a:stretch>
        </p:blipFill>
        <p:spPr>
          <a:xfrm flipH="1">
            <a:off x="685295" y="3699372"/>
            <a:ext cx="663859" cy="707925"/>
          </a:xfrm>
          <a:prstGeom prst="rect">
            <a:avLst/>
          </a:prstGeom>
        </p:spPr>
      </p:pic>
      <p:pic>
        <p:nvPicPr>
          <p:cNvPr id="2" name="Picture 1"/>
          <p:cNvPicPr>
            <a:picLocks noChangeAspect="1"/>
          </p:cNvPicPr>
          <p:nvPr/>
        </p:nvPicPr>
        <p:blipFill>
          <a:blip r:embed="rId6">
            <a:alphaModFix/>
            <a:grayscl/>
            <a:extLst>
              <a:ext uri="{BEBA8EAE-BF5A-486C-A8C5-ECC9F3942E4B}">
                <a14:imgProps xmlns:a14="http://schemas.microsoft.com/office/drawing/2010/main">
                  <a14:imgLayer r:embed="rId7">
                    <a14:imgEffect>
                      <a14:sharpenSoften amount="57000"/>
                    </a14:imgEffect>
                    <a14:imgEffect>
                      <a14:colorTemperature colorTemp="9000"/>
                    </a14:imgEffect>
                    <a14:imgEffect>
                      <a14:saturation sat="48000"/>
                    </a14:imgEffect>
                    <a14:imgEffect>
                      <a14:brightnessContrast bright="9000" contrast="48000"/>
                    </a14:imgEffect>
                  </a14:imgLayer>
                </a14:imgProps>
              </a:ext>
            </a:extLst>
          </a:blip>
          <a:stretch>
            <a:fillRect/>
          </a:stretch>
        </p:blipFill>
        <p:spPr>
          <a:xfrm>
            <a:off x="113722" y="2160851"/>
            <a:ext cx="2113519" cy="1892484"/>
          </a:xfrm>
          <a:prstGeom prst="rect">
            <a:avLst/>
          </a:prstGeom>
          <a:ln>
            <a:noFill/>
          </a:ln>
        </p:spPr>
      </p:pic>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416799" y="1981365"/>
            <a:ext cx="4310402"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WHAT</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dirty="0" smtClean="0">
                <a:solidFill>
                  <a:schemeClr val="accent1"/>
                </a:solidFill>
              </a:rPr>
              <a:t>What are Microservices?</a:t>
            </a:r>
            <a:endParaRPr lang="en-US" dirty="0">
              <a:solidFill>
                <a:schemeClr val="accent1"/>
              </a:solidFill>
            </a:endParaRPr>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26085</TotalTime>
  <Words>2306</Words>
  <Application>Microsoft Macintosh PowerPoint</Application>
  <PresentationFormat>On-screen Show (16:9)</PresentationFormat>
  <Paragraphs>318</Paragraphs>
  <Slides>25</Slides>
  <Notes>24</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3_Office Theme</vt:lpstr>
      <vt:lpstr>Pivotal Main</vt:lpstr>
      <vt:lpstr>1_Pivotal Main</vt:lpstr>
      <vt:lpstr>PowerPoint Presentation</vt:lpstr>
      <vt:lpstr>Agenda</vt:lpstr>
      <vt:lpstr>PowerPoint Presentation</vt:lpstr>
      <vt:lpstr>Disruption to Enterprise IT is here</vt:lpstr>
      <vt:lpstr>Fortune 500 Companies are Adopting Cloud Native and Microservice Models</vt:lpstr>
      <vt:lpstr>Monolithic Applications Drive Complex,  Manual Deploys &amp; Waterfall Release Cycles</vt:lpstr>
      <vt:lpstr>PowerPoint Presentation</vt:lpstr>
      <vt:lpstr>What is Cloud Native?</vt:lpstr>
      <vt:lpstr>PowerPoint Presentation</vt:lpstr>
      <vt:lpstr>Trend towards new lightweight architectures </vt:lpstr>
      <vt:lpstr>One-Size-Fits-All Methodologies have become an Anti-pattern to the Business</vt:lpstr>
      <vt:lpstr>Agile, Disruptive Companies Use Non-traditional, Modular Approaches to Software Systems</vt:lpstr>
      <vt:lpstr>However… Microservices are Hard</vt:lpstr>
      <vt:lpstr>PowerPoint Presentation</vt:lpstr>
      <vt:lpstr>Cloud Native Platform and Contracts</vt:lpstr>
      <vt:lpstr>PowerPoint Presentation</vt:lpstr>
      <vt:lpstr>PowerPoint Presentation</vt:lpstr>
      <vt:lpstr>Spring Cloud Services </vt:lpstr>
      <vt:lpstr>PowerPoint Presentation</vt:lpstr>
      <vt:lpstr>PowerPoint Presentation</vt:lpstr>
      <vt:lpstr>Cloud Native Platforms Provide  the Outer Architecture</vt:lpstr>
      <vt:lpstr>Ops Loop</vt:lpstr>
      <vt:lpstr>Application Lifecycle Management: CI/CD</vt:lpstr>
      <vt:lpstr>Cloud Native Maturity Model</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Paul Hopper</cp:lastModifiedBy>
  <cp:revision>241</cp:revision>
  <dcterms:created xsi:type="dcterms:W3CDTF">2015-10-05T21:15:00Z</dcterms:created>
  <dcterms:modified xsi:type="dcterms:W3CDTF">2016-10-31T15:22:23Z</dcterms:modified>
  <cp:category/>
</cp:coreProperties>
</file>